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3">
        <a:schemeClr val="bg1"/>
      </p:bgRef>
    </p:bg>
    <p:spTree>
      <p:nvGrpSpPr>
        <p:cNvPr id="1" name=""/>
        <p:cNvGrpSpPr/>
        <p:nvPr/>
      </p:nvGrpSpPr>
      <p:grpSpPr>
        <a:xfrm>
          <a:off x="0" y="0"/>
          <a:ext cx="0" cy="0"/>
          <a:chOff x="0" y="0"/>
          <a:chExt cx="0" cy="0"/>
        </a:xfrm>
      </p:grpSpPr>
      <p:sp>
        <p:nvSpPr>
          <p:cNvPr id="12" name="Prostokąt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Prostokąt zaokrąglony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tytu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1E996497-4BE3-425E-AA10-2286F5BF9786}" type="datetimeFigureOut">
              <a:rPr lang="en-US" smtClean="0"/>
              <a:pPr/>
              <a:t>6/10/2014</a:t>
            </a:fld>
            <a:endParaRPr lang="en-US"/>
          </a:p>
        </p:txBody>
      </p:sp>
      <p:sp>
        <p:nvSpPr>
          <p:cNvPr id="17" name="Symbol zastępczy stopki 16"/>
          <p:cNvSpPr>
            <a:spLocks noGrp="1"/>
          </p:cNvSpPr>
          <p:nvPr>
            <p:ph type="ftr" sz="quarter" idx="11"/>
          </p:nvPr>
        </p:nvSpPr>
        <p:spPr/>
        <p:txBody>
          <a:bodyPr/>
          <a:lstStyle/>
          <a:p>
            <a:endParaRPr lang="en-US"/>
          </a:p>
        </p:txBody>
      </p:sp>
      <p:sp>
        <p:nvSpPr>
          <p:cNvPr id="29" name="Symbol zastępczy numeru slajdu 28"/>
          <p:cNvSpPr>
            <a:spLocks noGrp="1"/>
          </p:cNvSpPr>
          <p:nvPr>
            <p:ph type="sldNum" sz="quarter" idx="12"/>
          </p:nvPr>
        </p:nvSpPr>
        <p:spPr/>
        <p:txBody>
          <a:bodyPr lIns="0" tIns="0" rIns="0" bIns="0">
            <a:noAutofit/>
          </a:bodyPr>
          <a:lstStyle>
            <a:lvl1pPr>
              <a:defRPr sz="1400">
                <a:solidFill>
                  <a:srgbClr val="FFFFFF"/>
                </a:solidFill>
              </a:defRPr>
            </a:lvl1pPr>
          </a:lstStyle>
          <a:p>
            <a:fld id="{28581931-81BF-4D25-802D-A2A04BC6B746}" type="slidenum">
              <a:rPr lang="en-US" smtClean="0"/>
              <a:pPr/>
              <a:t>‹#›</a:t>
            </a:fld>
            <a:endParaRPr lang="en-US"/>
          </a:p>
        </p:txBody>
      </p:sp>
      <p:sp>
        <p:nvSpPr>
          <p:cNvPr id="7" name="Prostokąt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E996497-4BE3-425E-AA10-2286F5BF9786}" type="datetimeFigureOut">
              <a:rPr lang="en-US" smtClean="0"/>
              <a:pPr/>
              <a:t>6/10/2014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28581931-81BF-4D25-802D-A2A04BC6B7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1"/>
            <a:ext cx="201168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914400" y="274640"/>
            <a:ext cx="55626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E996497-4BE3-425E-AA10-2286F5BF9786}" type="datetimeFigureOut">
              <a:rPr lang="en-US" smtClean="0"/>
              <a:pPr/>
              <a:t>6/10/2014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28581931-81BF-4D25-802D-A2A04BC6B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1E996497-4BE3-425E-AA10-2286F5BF9786}" type="datetimeFigureOut">
              <a:rPr lang="en-US" smtClean="0"/>
              <a:pPr/>
              <a:t>6/10/2014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28581931-81BF-4D25-802D-A2A04BC6B746}" type="slidenum">
              <a:rPr lang="en-US" smtClean="0"/>
              <a:pPr/>
              <a:t>‹#›</a:t>
            </a:fld>
            <a:endParaRPr lang="en-US"/>
          </a:p>
        </p:txBody>
      </p:sp>
      <p:sp>
        <p:nvSpPr>
          <p:cNvPr id="8" name="Symbol zastępczy zawartości 7"/>
          <p:cNvSpPr>
            <a:spLocks noGrp="1"/>
          </p:cNvSpPr>
          <p:nvPr>
            <p:ph sz="quarter" idx="1"/>
          </p:nvPr>
        </p:nvSpPr>
        <p:spPr>
          <a:xfrm>
            <a:off x="914400" y="1447800"/>
            <a:ext cx="777240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11" name="Prostokąt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Prostokąt zaokrąglony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1E996497-4BE3-425E-AA10-2286F5BF9786}" type="datetimeFigureOut">
              <a:rPr lang="en-US" smtClean="0"/>
              <a:pPr/>
              <a:t>6/10/2014</a:t>
            </a:fld>
            <a:endParaRPr lang="en-US"/>
          </a:p>
        </p:txBody>
      </p:sp>
      <p:sp>
        <p:nvSpPr>
          <p:cNvPr id="5" name="Symbol zastępczy stopki 4"/>
          <p:cNvSpPr>
            <a:spLocks noGrp="1"/>
          </p:cNvSpPr>
          <p:nvPr>
            <p:ph type="ftr" sz="quarter" idx="11"/>
          </p:nvPr>
        </p:nvSpPr>
        <p:spPr>
          <a:xfrm>
            <a:off x="800100" y="6172200"/>
            <a:ext cx="4000500" cy="457200"/>
          </a:xfrm>
        </p:spPr>
        <p:txBody>
          <a:bodyPr/>
          <a:lstStyle/>
          <a:p>
            <a:endParaRPr lang="en-US"/>
          </a:p>
        </p:txBody>
      </p:sp>
      <p:sp>
        <p:nvSpPr>
          <p:cNvPr id="7" name="Prostokąt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146304" y="6208776"/>
            <a:ext cx="457200" cy="457200"/>
          </a:xfrm>
        </p:spPr>
        <p:txBody>
          <a:bodyPr/>
          <a:lstStyle/>
          <a:p>
            <a:fld id="{28581931-81BF-4D25-802D-A2A04BC6B74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1E996497-4BE3-425E-AA10-2286F5BF9786}" type="datetimeFigureOut">
              <a:rPr lang="en-US" smtClean="0"/>
              <a:pPr/>
              <a:t>6/10/2014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28581931-81BF-4D25-802D-A2A04BC6B746}" type="slidenum">
              <a:rPr lang="en-US" smtClean="0"/>
              <a:pPr/>
              <a:t>‹#›</a:t>
            </a:fld>
            <a:endParaRPr lang="en-US"/>
          </a:p>
        </p:txBody>
      </p:sp>
      <p:sp>
        <p:nvSpPr>
          <p:cNvPr id="9" name="Symbol zastępczy zawartości 8"/>
          <p:cNvSpPr>
            <a:spLocks noGrp="1"/>
          </p:cNvSpPr>
          <p:nvPr>
            <p:ph sz="quarter" idx="1"/>
          </p:nvPr>
        </p:nvSpPr>
        <p:spPr>
          <a:xfrm>
            <a:off x="91440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93395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914400" y="273050"/>
            <a:ext cx="7772400" cy="1143000"/>
          </a:xfrm>
        </p:spPr>
        <p:txBody>
          <a:bodyPr anchor="b" anchorCtr="0"/>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1E996497-4BE3-425E-AA10-2286F5BF9786}" type="datetimeFigureOut">
              <a:rPr lang="en-US" smtClean="0"/>
              <a:pPr/>
              <a:t>6/10/2014</a:t>
            </a:fld>
            <a:endParaRPr lang="en-US"/>
          </a:p>
        </p:txBody>
      </p:sp>
      <p:sp>
        <p:nvSpPr>
          <p:cNvPr id="8" name="Symbol zastępczy stopki 7"/>
          <p:cNvSpPr>
            <a:spLocks noGrp="1"/>
          </p:cNvSpPr>
          <p:nvPr>
            <p:ph type="ftr" sz="quarter" idx="11"/>
          </p:nvPr>
        </p:nvSpPr>
        <p:spPr/>
        <p:txBody>
          <a:bodyPr/>
          <a:lstStyle/>
          <a:p>
            <a:endParaRPr lang="en-US"/>
          </a:p>
        </p:txBody>
      </p:sp>
      <p:sp>
        <p:nvSpPr>
          <p:cNvPr id="9" name="Symbol zastępczy numeru slajdu 8"/>
          <p:cNvSpPr>
            <a:spLocks noGrp="1"/>
          </p:cNvSpPr>
          <p:nvPr>
            <p:ph type="sldNum" sz="quarter" idx="12"/>
          </p:nvPr>
        </p:nvSpPr>
        <p:spPr/>
        <p:txBody>
          <a:bodyPr/>
          <a:lstStyle/>
          <a:p>
            <a:fld id="{28581931-81BF-4D25-802D-A2A04BC6B746}" type="slidenum">
              <a:rPr lang="en-US" smtClean="0"/>
              <a:pPr/>
              <a:t>‹#›</a:t>
            </a:fld>
            <a:endParaRPr lang="en-US"/>
          </a:p>
        </p:txBody>
      </p:sp>
      <p:sp>
        <p:nvSpPr>
          <p:cNvPr id="11" name="Symbol zastępczy zawartości 10"/>
          <p:cNvSpPr>
            <a:spLocks noGrp="1"/>
          </p:cNvSpPr>
          <p:nvPr>
            <p:ph sz="half" idx="2"/>
          </p:nvPr>
        </p:nvSpPr>
        <p:spPr>
          <a:xfrm>
            <a:off x="9144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4"/>
          </p:nvPr>
        </p:nvSpPr>
        <p:spPr>
          <a:xfrm>
            <a:off x="49530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1E996497-4BE3-425E-AA10-2286F5BF9786}" type="datetimeFigureOut">
              <a:rPr lang="en-US" smtClean="0"/>
              <a:pPr/>
              <a:t>6/10/2014</a:t>
            </a:fld>
            <a:endParaRPr lang="en-US"/>
          </a:p>
        </p:txBody>
      </p:sp>
      <p:sp>
        <p:nvSpPr>
          <p:cNvPr id="4" name="Symbol zastępczy stopki 3"/>
          <p:cNvSpPr>
            <a:spLocks noGrp="1"/>
          </p:cNvSpPr>
          <p:nvPr>
            <p:ph type="ftr" sz="quarter" idx="11"/>
          </p:nvPr>
        </p:nvSpPr>
        <p:spPr/>
        <p:txBody>
          <a:bodyPr/>
          <a:lstStyle/>
          <a:p>
            <a:endParaRPr lang="en-US"/>
          </a:p>
        </p:txBody>
      </p:sp>
      <p:sp>
        <p:nvSpPr>
          <p:cNvPr id="5" name="Symbol zastępczy numeru slajdu 4"/>
          <p:cNvSpPr>
            <a:spLocks noGrp="1"/>
          </p:cNvSpPr>
          <p:nvPr>
            <p:ph type="sldNum" sz="quarter" idx="12"/>
          </p:nvPr>
        </p:nvSpPr>
        <p:spPr/>
        <p:txBody>
          <a:bodyPr/>
          <a:lstStyle/>
          <a:p>
            <a:fld id="{28581931-81BF-4D25-802D-A2A04BC6B7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E996497-4BE3-425E-AA10-2286F5BF9786}" type="datetimeFigureOut">
              <a:rPr lang="en-US" smtClean="0"/>
              <a:pPr/>
              <a:t>6/10/2014</a:t>
            </a:fld>
            <a:endParaRPr lang="en-US"/>
          </a:p>
        </p:txBody>
      </p:sp>
      <p:sp>
        <p:nvSpPr>
          <p:cNvPr id="3" name="Symbol zastępczy stopki 2"/>
          <p:cNvSpPr>
            <a:spLocks noGrp="1"/>
          </p:cNvSpPr>
          <p:nvPr>
            <p:ph type="ftr" sz="quarter" idx="11"/>
          </p:nvPr>
        </p:nvSpPr>
        <p:spPr/>
        <p:txBody>
          <a:bodyPr/>
          <a:lstStyle/>
          <a:p>
            <a:endParaRPr lang="en-US"/>
          </a:p>
        </p:txBody>
      </p:sp>
      <p:sp>
        <p:nvSpPr>
          <p:cNvPr id="4" name="Symbol zastępczy numeru slajdu 3"/>
          <p:cNvSpPr>
            <a:spLocks noGrp="1"/>
          </p:cNvSpPr>
          <p:nvPr>
            <p:ph type="sldNum" sz="quarter" idx="12"/>
          </p:nvPr>
        </p:nvSpPr>
        <p:spPr/>
        <p:txBody>
          <a:bodyPr/>
          <a:lstStyle/>
          <a:p>
            <a:fld id="{28581931-81BF-4D25-802D-A2A04BC6B7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Prostokąt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Prostokąt zaokrąglony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914400" y="273050"/>
            <a:ext cx="7772400" cy="1143000"/>
          </a:xfrm>
        </p:spPr>
        <p:txBody>
          <a:bodyPr anchor="b" anchorCtr="0"/>
          <a:lstStyle>
            <a:lvl1pPr algn="l">
              <a:buNone/>
              <a:defRPr sz="4000" b="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1E996497-4BE3-425E-AA10-2286F5BF9786}" type="datetimeFigureOut">
              <a:rPr lang="en-US" smtClean="0"/>
              <a:pPr/>
              <a:t>6/10/2014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28581931-81BF-4D25-802D-A2A04BC6B746}" type="slidenum">
              <a:rPr lang="en-US" smtClean="0"/>
              <a:pPr/>
              <a:t>‹#›</a:t>
            </a:fld>
            <a:endParaRPr lang="en-US"/>
          </a:p>
        </p:txBody>
      </p:sp>
      <p:sp>
        <p:nvSpPr>
          <p:cNvPr id="11" name="Symbol zastępczy zawartości 10"/>
          <p:cNvSpPr>
            <a:spLocks noGrp="1"/>
          </p:cNvSpPr>
          <p:nvPr>
            <p:ph sz="quarter" idx="1"/>
          </p:nvPr>
        </p:nvSpPr>
        <p:spPr>
          <a:xfrm>
            <a:off x="2971800" y="1600200"/>
            <a:ext cx="5715000" cy="44958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1E996497-4BE3-425E-AA10-2286F5BF9786}" type="datetimeFigureOut">
              <a:rPr lang="en-US" smtClean="0"/>
              <a:pPr/>
              <a:t>6/10/2014</a:t>
            </a:fld>
            <a:endParaRPr lang="en-US"/>
          </a:p>
        </p:txBody>
      </p:sp>
      <p:sp>
        <p:nvSpPr>
          <p:cNvPr id="6" name="Symbol zastępczy stopki 5"/>
          <p:cNvSpPr>
            <a:spLocks noGrp="1"/>
          </p:cNvSpPr>
          <p:nvPr>
            <p:ph type="ftr" sz="quarter" idx="11"/>
          </p:nvPr>
        </p:nvSpPr>
        <p:spPr>
          <a:xfrm>
            <a:off x="914400" y="6172200"/>
            <a:ext cx="3886200" cy="457200"/>
          </a:xfrm>
        </p:spPr>
        <p:txBody>
          <a:bodyPr/>
          <a:lstStyle/>
          <a:p>
            <a:endParaRPr lang="en-US"/>
          </a:p>
        </p:txBody>
      </p:sp>
      <p:sp>
        <p:nvSpPr>
          <p:cNvPr id="7" name="Symbol zastępczy numeru slajdu 6"/>
          <p:cNvSpPr>
            <a:spLocks noGrp="1"/>
          </p:cNvSpPr>
          <p:nvPr>
            <p:ph type="sldNum" sz="quarter" idx="12"/>
          </p:nvPr>
        </p:nvSpPr>
        <p:spPr>
          <a:xfrm>
            <a:off x="146304" y="6208776"/>
            <a:ext cx="457200" cy="457200"/>
          </a:xfrm>
        </p:spPr>
        <p:txBody>
          <a:bodyPr/>
          <a:lstStyle/>
          <a:p>
            <a:fld id="{28581931-81BF-4D25-802D-A2A04BC6B746}" type="slidenum">
              <a:rPr lang="en-US" smtClean="0"/>
              <a:pPr/>
              <a:t>‹#›</a:t>
            </a:fld>
            <a:endParaRPr lang="en-US"/>
          </a:p>
        </p:txBody>
      </p:sp>
      <p:sp>
        <p:nvSpPr>
          <p:cNvPr id="11" name="Prostokąt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ymbol zastępczy obraz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l-PL" smtClean="0"/>
              <a:t>Kliknij ikonę, aby dodać obraz</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Prostokąt zaokrąglony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ymbol zastępczy tytuł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E996497-4BE3-425E-AA10-2286F5BF9786}" type="datetimeFigureOut">
              <a:rPr lang="en-US" smtClean="0"/>
              <a:pPr/>
              <a:t>6/10/2014</a:t>
            </a:fld>
            <a:endParaRPr lang="en-US"/>
          </a:p>
        </p:txBody>
      </p:sp>
      <p:sp>
        <p:nvSpPr>
          <p:cNvPr id="3" name="Symbol zastępczy stopki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ymbol zastępczy numeru slajd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8581931-81BF-4D25-802D-A2A04BC6B7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295400" y="3200400"/>
            <a:ext cx="6400800" cy="2388840"/>
          </a:xfrm>
        </p:spPr>
        <p:txBody>
          <a:bodyPr/>
          <a:lstStyle/>
          <a:p>
            <a:r>
              <a:rPr lang="pl-PL" dirty="0" err="1" smtClean="0">
                <a:solidFill>
                  <a:schemeClr val="tx1"/>
                </a:solidFill>
              </a:rPr>
              <a:t>Polish</a:t>
            </a:r>
            <a:r>
              <a:rPr lang="pl-PL" dirty="0" smtClean="0">
                <a:solidFill>
                  <a:schemeClr val="tx1"/>
                </a:solidFill>
              </a:rPr>
              <a:t> legend</a:t>
            </a:r>
          </a:p>
          <a:p>
            <a:endParaRPr lang="pl-PL" dirty="0" smtClean="0">
              <a:solidFill>
                <a:schemeClr val="tx1"/>
              </a:solidFill>
            </a:endParaRPr>
          </a:p>
          <a:p>
            <a:endParaRPr lang="pl-PL" dirty="0" smtClean="0"/>
          </a:p>
          <a:p>
            <a:endParaRPr lang="pl-PL" b="1" dirty="0" smtClean="0"/>
          </a:p>
        </p:txBody>
      </p:sp>
      <p:sp>
        <p:nvSpPr>
          <p:cNvPr id="2" name="Tytuł 1"/>
          <p:cNvSpPr>
            <a:spLocks noGrp="1"/>
          </p:cNvSpPr>
          <p:nvPr>
            <p:ph type="ctrTitle"/>
          </p:nvPr>
        </p:nvSpPr>
        <p:spPr/>
        <p:txBody>
          <a:bodyPr>
            <a:normAutofit fontScale="90000"/>
          </a:bodyPr>
          <a:lstStyle/>
          <a:p>
            <a:r>
              <a:rPr lang="pl-PL" dirty="0" smtClean="0"/>
              <a:t/>
            </a:r>
            <a:br>
              <a:rPr lang="pl-PL" dirty="0" smtClean="0"/>
            </a:br>
            <a:r>
              <a:rPr lang="pl-PL" dirty="0" smtClean="0"/>
              <a:t>„Lech, Czech and Rus”</a:t>
            </a:r>
            <a:br>
              <a:rPr lang="pl-PL" dirty="0" smtClean="0"/>
            </a:br>
            <a:endParaRPr lang="en-US" dirty="0"/>
          </a:p>
        </p:txBody>
      </p:sp>
      <p:pic>
        <p:nvPicPr>
          <p:cNvPr id="4" name="Obraz 3" descr="P5.jpg"/>
          <p:cNvPicPr>
            <a:picLocks noChangeAspect="1"/>
          </p:cNvPicPr>
          <p:nvPr/>
        </p:nvPicPr>
        <p:blipFill>
          <a:blip r:embed="rId2" cstate="print"/>
          <a:stretch>
            <a:fillRect/>
          </a:stretch>
        </p:blipFill>
        <p:spPr>
          <a:xfrm>
            <a:off x="2987824" y="3861048"/>
            <a:ext cx="3238500" cy="20288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aigle.jpg"/>
          <p:cNvPicPr>
            <a:picLocks noGrp="1" noChangeAspect="1"/>
          </p:cNvPicPr>
          <p:nvPr>
            <p:ph sz="quarter" idx="1"/>
          </p:nvPr>
        </p:nvPicPr>
        <p:blipFill>
          <a:blip r:embed="rId2" cstate="print"/>
          <a:stretch>
            <a:fillRect/>
          </a:stretch>
        </p:blipFill>
        <p:spPr>
          <a:xfrm>
            <a:off x="971600" y="1844824"/>
            <a:ext cx="2540000" cy="2933700"/>
          </a:xfrm>
        </p:spPr>
      </p:pic>
      <p:pic>
        <p:nvPicPr>
          <p:cNvPr id="5" name="Obraz 4" descr="paysage_aigle.jpg"/>
          <p:cNvPicPr>
            <a:picLocks noChangeAspect="1"/>
          </p:cNvPicPr>
          <p:nvPr/>
        </p:nvPicPr>
        <p:blipFill>
          <a:blip r:embed="rId3" cstate="print"/>
          <a:stretch>
            <a:fillRect/>
          </a:stretch>
        </p:blipFill>
        <p:spPr>
          <a:xfrm>
            <a:off x="4139952" y="1916832"/>
            <a:ext cx="3810000" cy="2578100"/>
          </a:xfrm>
          <a:prstGeom prst="rect">
            <a:avLst/>
          </a:prstGeom>
        </p:spPr>
      </p:pic>
      <p:sp>
        <p:nvSpPr>
          <p:cNvPr id="6" name="pole tekstowe 5"/>
          <p:cNvSpPr txBox="1"/>
          <p:nvPr/>
        </p:nvSpPr>
        <p:spPr>
          <a:xfrm>
            <a:off x="1043608" y="4941168"/>
            <a:ext cx="2376264" cy="523220"/>
          </a:xfrm>
          <a:prstGeom prst="rect">
            <a:avLst/>
          </a:prstGeom>
          <a:noFill/>
        </p:spPr>
        <p:txBody>
          <a:bodyPr wrap="square" rtlCol="0">
            <a:spAutoFit/>
          </a:bodyPr>
          <a:lstStyle/>
          <a:p>
            <a:pPr algn="ctr"/>
            <a:r>
              <a:rPr lang="en-US" sz="2800" dirty="0" smtClean="0"/>
              <a:t>Polish emblem</a:t>
            </a:r>
            <a:endParaRPr lang="en-US" sz="2800" dirty="0"/>
          </a:p>
        </p:txBody>
      </p:sp>
      <p:sp>
        <p:nvSpPr>
          <p:cNvPr id="7" name="pole tekstowe 6"/>
          <p:cNvSpPr txBox="1"/>
          <p:nvPr/>
        </p:nvSpPr>
        <p:spPr>
          <a:xfrm>
            <a:off x="4067944" y="4941168"/>
            <a:ext cx="3816424" cy="954107"/>
          </a:xfrm>
          <a:prstGeom prst="rect">
            <a:avLst/>
          </a:prstGeom>
          <a:noFill/>
        </p:spPr>
        <p:txBody>
          <a:bodyPr wrap="square" rtlCol="0">
            <a:spAutoFit/>
          </a:bodyPr>
          <a:lstStyle/>
          <a:p>
            <a:pPr algn="ctr"/>
            <a:r>
              <a:rPr lang="en-US" sz="2800" dirty="0" smtClean="0"/>
              <a:t>Gniezno - the first </a:t>
            </a:r>
            <a:r>
              <a:rPr lang="en-US" sz="2800" dirty="0" smtClean="0"/>
              <a:t>capital</a:t>
            </a:r>
            <a:r>
              <a:rPr lang="pl-PL" sz="2800" dirty="0" smtClean="0"/>
              <a:t/>
            </a:r>
            <a:br>
              <a:rPr lang="pl-PL" sz="2800" dirty="0" smtClean="0"/>
            </a:br>
            <a:r>
              <a:rPr lang="en-US" sz="2800" dirty="0" smtClean="0"/>
              <a:t>of </a:t>
            </a:r>
            <a:r>
              <a:rPr lang="pl-PL" sz="2800" dirty="0" smtClean="0"/>
              <a:t>Poland</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en-US" sz="5400" dirty="0" smtClean="0"/>
              <a:t>Polish </a:t>
            </a:r>
            <a:r>
              <a:rPr lang="en-US" sz="5400" dirty="0" smtClean="0"/>
              <a:t>town</a:t>
            </a:r>
            <a:r>
              <a:rPr lang="pl-PL" sz="5400" dirty="0" smtClean="0"/>
              <a:t>s</a:t>
            </a:r>
            <a:endParaRPr lang="en-US" sz="5400" dirty="0"/>
          </a:p>
        </p:txBody>
      </p:sp>
      <p:pic>
        <p:nvPicPr>
          <p:cNvPr id="4" name="Symbol zastępczy zawartości 3" descr="warszawa.jpg"/>
          <p:cNvPicPr>
            <a:picLocks noGrp="1" noChangeAspect="1"/>
          </p:cNvPicPr>
          <p:nvPr>
            <p:ph sz="quarter" idx="1"/>
          </p:nvPr>
        </p:nvPicPr>
        <p:blipFill>
          <a:blip r:embed="rId2" cstate="print"/>
          <a:stretch>
            <a:fillRect/>
          </a:stretch>
        </p:blipFill>
        <p:spPr>
          <a:xfrm>
            <a:off x="611560" y="1556792"/>
            <a:ext cx="3761359" cy="2160240"/>
          </a:xfrm>
        </p:spPr>
      </p:pic>
      <p:pic>
        <p:nvPicPr>
          <p:cNvPr id="5" name="Obraz 4" descr="kraków.jpg"/>
          <p:cNvPicPr>
            <a:picLocks noChangeAspect="1"/>
          </p:cNvPicPr>
          <p:nvPr/>
        </p:nvPicPr>
        <p:blipFill>
          <a:blip r:embed="rId3" cstate="print"/>
          <a:stretch>
            <a:fillRect/>
          </a:stretch>
        </p:blipFill>
        <p:spPr>
          <a:xfrm>
            <a:off x="4788024" y="2924944"/>
            <a:ext cx="3560396" cy="2520280"/>
          </a:xfrm>
          <a:prstGeom prst="rect">
            <a:avLst/>
          </a:prstGeom>
        </p:spPr>
      </p:pic>
      <p:sp>
        <p:nvSpPr>
          <p:cNvPr id="6" name="pole tekstowe 5"/>
          <p:cNvSpPr txBox="1"/>
          <p:nvPr/>
        </p:nvSpPr>
        <p:spPr>
          <a:xfrm>
            <a:off x="611560" y="3861048"/>
            <a:ext cx="3744416" cy="646331"/>
          </a:xfrm>
          <a:prstGeom prst="rect">
            <a:avLst/>
          </a:prstGeom>
          <a:noFill/>
        </p:spPr>
        <p:txBody>
          <a:bodyPr wrap="square" rtlCol="0">
            <a:spAutoFit/>
          </a:bodyPr>
          <a:lstStyle/>
          <a:p>
            <a:pPr algn="ctr"/>
            <a:r>
              <a:rPr lang="pl-PL" sz="3600" dirty="0" smtClean="0"/>
              <a:t>Warsaw</a:t>
            </a:r>
            <a:endParaRPr lang="en-US" sz="3600" dirty="0"/>
          </a:p>
        </p:txBody>
      </p:sp>
      <p:sp>
        <p:nvSpPr>
          <p:cNvPr id="7" name="pole tekstowe 6"/>
          <p:cNvSpPr txBox="1"/>
          <p:nvPr/>
        </p:nvSpPr>
        <p:spPr>
          <a:xfrm>
            <a:off x="4860032" y="5589240"/>
            <a:ext cx="3600400" cy="646331"/>
          </a:xfrm>
          <a:prstGeom prst="rect">
            <a:avLst/>
          </a:prstGeom>
          <a:noFill/>
        </p:spPr>
        <p:txBody>
          <a:bodyPr wrap="square" rtlCol="0">
            <a:spAutoFit/>
          </a:bodyPr>
          <a:lstStyle/>
          <a:p>
            <a:pPr algn="ctr"/>
            <a:r>
              <a:rPr lang="pl-PL" sz="3600" dirty="0" err="1" smtClean="0"/>
              <a:t>Krakow</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gdansk.jpg"/>
          <p:cNvPicPr>
            <a:picLocks noGrp="1" noChangeAspect="1"/>
          </p:cNvPicPr>
          <p:nvPr>
            <p:ph sz="quarter" idx="1"/>
          </p:nvPr>
        </p:nvPicPr>
        <p:blipFill>
          <a:blip r:embed="rId2" cstate="print"/>
          <a:stretch>
            <a:fillRect/>
          </a:stretch>
        </p:blipFill>
        <p:spPr>
          <a:xfrm>
            <a:off x="971600" y="620688"/>
            <a:ext cx="3552395" cy="2664296"/>
          </a:xfrm>
        </p:spPr>
      </p:pic>
      <p:pic>
        <p:nvPicPr>
          <p:cNvPr id="5" name="Obraz 4" descr="wroclaw.jpg"/>
          <p:cNvPicPr>
            <a:picLocks noChangeAspect="1"/>
          </p:cNvPicPr>
          <p:nvPr/>
        </p:nvPicPr>
        <p:blipFill>
          <a:blip r:embed="rId3" cstate="print"/>
          <a:stretch>
            <a:fillRect/>
          </a:stretch>
        </p:blipFill>
        <p:spPr>
          <a:xfrm>
            <a:off x="4860032" y="2636912"/>
            <a:ext cx="3528392" cy="2643155"/>
          </a:xfrm>
          <a:prstGeom prst="rect">
            <a:avLst/>
          </a:prstGeom>
        </p:spPr>
      </p:pic>
      <p:sp>
        <p:nvSpPr>
          <p:cNvPr id="6" name="pole tekstowe 5"/>
          <p:cNvSpPr txBox="1"/>
          <p:nvPr/>
        </p:nvSpPr>
        <p:spPr>
          <a:xfrm>
            <a:off x="971600" y="3429000"/>
            <a:ext cx="3528392" cy="769441"/>
          </a:xfrm>
          <a:prstGeom prst="rect">
            <a:avLst/>
          </a:prstGeom>
          <a:noFill/>
        </p:spPr>
        <p:txBody>
          <a:bodyPr wrap="square" rtlCol="0">
            <a:spAutoFit/>
          </a:bodyPr>
          <a:lstStyle/>
          <a:p>
            <a:pPr algn="ctr"/>
            <a:r>
              <a:rPr lang="pl-PL" sz="4400" dirty="0" err="1" smtClean="0"/>
              <a:t>Gdansk</a:t>
            </a:r>
            <a:endParaRPr lang="en-US" sz="4400" dirty="0"/>
          </a:p>
        </p:txBody>
      </p:sp>
      <p:sp>
        <p:nvSpPr>
          <p:cNvPr id="7" name="pole tekstowe 6"/>
          <p:cNvSpPr txBox="1"/>
          <p:nvPr/>
        </p:nvSpPr>
        <p:spPr>
          <a:xfrm>
            <a:off x="5004048" y="5373216"/>
            <a:ext cx="3312368" cy="707886"/>
          </a:xfrm>
          <a:prstGeom prst="rect">
            <a:avLst/>
          </a:prstGeom>
          <a:noFill/>
        </p:spPr>
        <p:txBody>
          <a:bodyPr wrap="square" rtlCol="0">
            <a:spAutoFit/>
          </a:bodyPr>
          <a:lstStyle/>
          <a:p>
            <a:pPr algn="ctr"/>
            <a:r>
              <a:rPr lang="pl-PL" sz="4000" dirty="0" err="1" smtClean="0"/>
              <a:t>Wroclaw</a:t>
            </a:r>
            <a:endParaRPr 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en-US" sz="5400" dirty="0" smtClean="0"/>
              <a:t>Baltic Sea</a:t>
            </a:r>
            <a:endParaRPr lang="en-US" sz="5400" dirty="0"/>
          </a:p>
        </p:txBody>
      </p:sp>
      <p:pic>
        <p:nvPicPr>
          <p:cNvPr id="4" name="Symbol zastępczy zawartości 3" descr="2946546_baltic-sea-morze-baltyckie.jpg"/>
          <p:cNvPicPr>
            <a:picLocks noGrp="1" noChangeAspect="1"/>
          </p:cNvPicPr>
          <p:nvPr>
            <p:ph sz="quarter" idx="1"/>
          </p:nvPr>
        </p:nvPicPr>
        <p:blipFill>
          <a:blip r:embed="rId2" cstate="print"/>
          <a:stretch>
            <a:fillRect/>
          </a:stretch>
        </p:blipFill>
        <p:spPr>
          <a:xfrm>
            <a:off x="683568" y="2060848"/>
            <a:ext cx="3888432" cy="2592288"/>
          </a:xfrm>
        </p:spPr>
      </p:pic>
      <p:pic>
        <p:nvPicPr>
          <p:cNvPr id="5" name="Obraz 4" descr="baltyk.jpg"/>
          <p:cNvPicPr>
            <a:picLocks noChangeAspect="1"/>
          </p:cNvPicPr>
          <p:nvPr/>
        </p:nvPicPr>
        <p:blipFill>
          <a:blip r:embed="rId3" cstate="print"/>
          <a:stretch>
            <a:fillRect/>
          </a:stretch>
        </p:blipFill>
        <p:spPr>
          <a:xfrm>
            <a:off x="4788024" y="2996952"/>
            <a:ext cx="3744416" cy="280831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en-US" sz="5400" dirty="0" smtClean="0"/>
              <a:t>Polish mountains</a:t>
            </a:r>
            <a:endParaRPr lang="en-US" sz="5400" dirty="0"/>
          </a:p>
        </p:txBody>
      </p:sp>
      <p:pic>
        <p:nvPicPr>
          <p:cNvPr id="4" name="Symbol zastępczy zawartości 3" descr="tatry.jpg"/>
          <p:cNvPicPr>
            <a:picLocks noGrp="1" noChangeAspect="1"/>
          </p:cNvPicPr>
          <p:nvPr>
            <p:ph sz="quarter" idx="1"/>
          </p:nvPr>
        </p:nvPicPr>
        <p:blipFill>
          <a:blip r:embed="rId2" cstate="print"/>
          <a:stretch>
            <a:fillRect/>
          </a:stretch>
        </p:blipFill>
        <p:spPr>
          <a:xfrm>
            <a:off x="899592" y="1628800"/>
            <a:ext cx="3672408" cy="2815513"/>
          </a:xfrm>
        </p:spPr>
      </p:pic>
      <p:pic>
        <p:nvPicPr>
          <p:cNvPr id="5" name="Obraz 4" descr="5861028_pazdziernikowe-bieszczady-.jpg"/>
          <p:cNvPicPr>
            <a:picLocks noChangeAspect="1"/>
          </p:cNvPicPr>
          <p:nvPr/>
        </p:nvPicPr>
        <p:blipFill>
          <a:blip r:embed="rId3" cstate="print"/>
          <a:stretch>
            <a:fillRect/>
          </a:stretch>
        </p:blipFill>
        <p:spPr>
          <a:xfrm>
            <a:off x="4788024" y="3068960"/>
            <a:ext cx="3762274" cy="2520280"/>
          </a:xfrm>
          <a:prstGeom prst="rect">
            <a:avLst/>
          </a:prstGeom>
        </p:spPr>
      </p:pic>
      <p:sp>
        <p:nvSpPr>
          <p:cNvPr id="6" name="pole tekstowe 5"/>
          <p:cNvSpPr txBox="1"/>
          <p:nvPr/>
        </p:nvSpPr>
        <p:spPr>
          <a:xfrm>
            <a:off x="1115616" y="4509120"/>
            <a:ext cx="3240360" cy="646331"/>
          </a:xfrm>
          <a:prstGeom prst="rect">
            <a:avLst/>
          </a:prstGeom>
          <a:noFill/>
        </p:spPr>
        <p:txBody>
          <a:bodyPr wrap="square" rtlCol="0">
            <a:spAutoFit/>
          </a:bodyPr>
          <a:lstStyle/>
          <a:p>
            <a:pPr algn="ctr"/>
            <a:r>
              <a:rPr lang="pl-PL" sz="3600" dirty="0" smtClean="0"/>
              <a:t>Tatry</a:t>
            </a:r>
            <a:endParaRPr lang="en-US" sz="3600" dirty="0"/>
          </a:p>
        </p:txBody>
      </p:sp>
      <p:sp>
        <p:nvSpPr>
          <p:cNvPr id="7" name="pole tekstowe 6"/>
          <p:cNvSpPr txBox="1"/>
          <p:nvPr/>
        </p:nvSpPr>
        <p:spPr>
          <a:xfrm>
            <a:off x="4932040" y="5661248"/>
            <a:ext cx="3600400" cy="646331"/>
          </a:xfrm>
          <a:prstGeom prst="rect">
            <a:avLst/>
          </a:prstGeom>
          <a:noFill/>
        </p:spPr>
        <p:txBody>
          <a:bodyPr wrap="square" rtlCol="0">
            <a:spAutoFit/>
          </a:bodyPr>
          <a:lstStyle/>
          <a:p>
            <a:pPr algn="ctr"/>
            <a:r>
              <a:rPr lang="pl-PL" sz="3600" dirty="0" smtClean="0"/>
              <a:t>Bieszczady</a:t>
            </a:r>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en-US" sz="4800" dirty="0" smtClean="0"/>
              <a:t>Polish </a:t>
            </a:r>
            <a:r>
              <a:rPr lang="en-US" sz="4800" dirty="0" smtClean="0"/>
              <a:t>lake</a:t>
            </a:r>
            <a:r>
              <a:rPr lang="pl-PL" sz="4800" dirty="0" smtClean="0"/>
              <a:t>s</a:t>
            </a:r>
            <a:endParaRPr lang="en-US" sz="4800" dirty="0"/>
          </a:p>
        </p:txBody>
      </p:sp>
      <p:pic>
        <p:nvPicPr>
          <p:cNvPr id="4" name="Symbol zastępczy zawartości 3" descr="augustów.jpg"/>
          <p:cNvPicPr>
            <a:picLocks noGrp="1" noChangeAspect="1"/>
          </p:cNvPicPr>
          <p:nvPr>
            <p:ph sz="quarter" idx="1"/>
          </p:nvPr>
        </p:nvPicPr>
        <p:blipFill>
          <a:blip r:embed="rId2" cstate="print"/>
          <a:stretch>
            <a:fillRect/>
          </a:stretch>
        </p:blipFill>
        <p:spPr>
          <a:xfrm>
            <a:off x="899592" y="1628800"/>
            <a:ext cx="3672408" cy="2613531"/>
          </a:xfrm>
        </p:spPr>
      </p:pic>
      <p:pic>
        <p:nvPicPr>
          <p:cNvPr id="6" name="Obraz 5" descr="1321355714mazury-jeziora-mazurskie.jpg"/>
          <p:cNvPicPr>
            <a:picLocks noChangeAspect="1"/>
          </p:cNvPicPr>
          <p:nvPr/>
        </p:nvPicPr>
        <p:blipFill>
          <a:blip r:embed="rId3" cstate="print"/>
          <a:stretch>
            <a:fillRect/>
          </a:stretch>
        </p:blipFill>
        <p:spPr>
          <a:xfrm>
            <a:off x="4788024" y="3789040"/>
            <a:ext cx="3960440" cy="255691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914400" y="620688"/>
            <a:ext cx="7772400" cy="5399112"/>
          </a:xfrm>
        </p:spPr>
        <p:txBody>
          <a:bodyPr/>
          <a:lstStyle/>
          <a:p>
            <a:r>
              <a:rPr lang="en-US" dirty="0" smtClean="0"/>
              <a:t>Centuries ago, when the Europe was developing and dividing into countries, there lived three brothers of Slavic origin: Czech, Lech and Rus. They wandered through a vast territory between two rivers: Odra to the West, and </a:t>
            </a:r>
            <a:r>
              <a:rPr lang="en-US" dirty="0" err="1" smtClean="0"/>
              <a:t>Dniepr</a:t>
            </a:r>
            <a:r>
              <a:rPr lang="en-US" dirty="0" smtClean="0"/>
              <a:t> to the East side. The brothers traversed through vast fields and woods. Their journey was not an easy one, because they had to stand face to face with the uninviting side of nature and ferocious, wild animals. The brothers wandered, followed by their people to whom each was the leader. They all sought the best place to settle down, an area that would become their home and promise well-being and development.</a:t>
            </a:r>
          </a:p>
          <a:p>
            <a:pPr>
              <a:buNone/>
            </a:pPr>
            <a:r>
              <a:rPr lang="en-US" dirty="0" smtClean="0"/>
              <a:t/>
            </a:r>
            <a:br>
              <a:rPr lang="en-US" dirty="0" smtClean="0"/>
            </a:b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Lech_Czech_i_Rus.jpg"/>
          <p:cNvPicPr>
            <a:picLocks noGrp="1" noChangeAspect="1"/>
          </p:cNvPicPr>
          <p:nvPr>
            <p:ph sz="quarter" idx="1"/>
          </p:nvPr>
        </p:nvPicPr>
        <p:blipFill>
          <a:blip r:embed="rId2" cstate="print"/>
          <a:stretch>
            <a:fillRect/>
          </a:stretch>
        </p:blipFill>
        <p:spPr>
          <a:xfrm>
            <a:off x="1979712" y="1700808"/>
            <a:ext cx="5301813" cy="3457704"/>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914400" y="692696"/>
            <a:ext cx="7772400" cy="5327104"/>
          </a:xfrm>
        </p:spPr>
        <p:txBody>
          <a:bodyPr>
            <a:normAutofit/>
          </a:bodyPr>
          <a:lstStyle/>
          <a:p>
            <a:r>
              <a:rPr lang="en-US" dirty="0" smtClean="0"/>
              <a:t>The wanderers shared the same origin, so they understood each other very well which made simpler to travel, but they knew that eventually they would have to separate and choose different paths. Despite the companionship, which made the journey easier, wandering for that long was still a challenge. Among the </a:t>
            </a:r>
            <a:r>
              <a:rPr lang="en-US" dirty="0" err="1" smtClean="0"/>
              <a:t>travellers</a:t>
            </a:r>
            <a:r>
              <a:rPr lang="en-US" dirty="0" smtClean="0"/>
              <a:t> there were children and elderly people who straggled to keep up with the rest. Despite the difficulties, neither of the brothers gave up on seeking the desired land and insisted on continuing the journey. The brothers knew that a lot of lives depended on that one simple decision, and that it wouldn’t be wise to give up the search that quickly. They waited for special signs suggesting that a particular area is worth settling down.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914400" y="620688"/>
            <a:ext cx="7772400" cy="5399112"/>
          </a:xfrm>
        </p:spPr>
        <p:txBody>
          <a:bodyPr>
            <a:normAutofit fontScale="92500"/>
          </a:bodyPr>
          <a:lstStyle/>
          <a:p>
            <a:r>
              <a:rPr lang="en-US" dirty="0" smtClean="0"/>
              <a:t>They continued their journey and their path went through wide fields, thick forests, between banks of wide rivers and next to beautiful lakes. The journey lasted long and they started to lose hope to find a fine place to stay. One day the brothers stopped on a beautiful meadow near the lake. They sat under an ancient, mighty oak tree. It was summer and the sunlight was scorching the land. The people needed to rest. The brothers rested in the shadow of the tree and discussed their journey. The day was peaceful and the brothers decided to take a short nap. Suddenly, they heard a noise among the tree’s numerous branches and twigs covered with green leaves. The noise became louder, and louder. Unexpectedly, a majestic and dignified bird caught their eyes. It was gazing down, straight into their eyes from its nest and there was something piercing and frightening in the way it look at them.</a:t>
            </a:r>
            <a:endParaRPr lang="pl-PL"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ymbol zastępczy zawartości 3" descr="gniezno.jpg"/>
          <p:cNvPicPr>
            <a:picLocks noGrp="1" noChangeAspect="1"/>
          </p:cNvPicPr>
          <p:nvPr>
            <p:ph sz="quarter" idx="1"/>
          </p:nvPr>
        </p:nvPicPr>
        <p:blipFill>
          <a:blip r:embed="rId2" cstate="print"/>
          <a:stretch>
            <a:fillRect/>
          </a:stretch>
        </p:blipFill>
        <p:spPr>
          <a:xfrm>
            <a:off x="971600" y="1124744"/>
            <a:ext cx="3494881" cy="4325348"/>
          </a:xfrm>
          <a:prstGeom prst="rect">
            <a:avLst/>
          </a:prstGeom>
        </p:spPr>
      </p:pic>
      <p:pic>
        <p:nvPicPr>
          <p:cNvPr id="3074" name="Picture 2" descr="https://encrypted-tbn1.gstatic.com/images?q=tbn:ANd9GcQ0Rmo9aOPnuL9k1izy_EIUUP77LRWqoyv9ov2vsyxHQnNMwKzEwg"/>
          <p:cNvPicPr>
            <a:picLocks noChangeAspect="1" noChangeArrowheads="1"/>
          </p:cNvPicPr>
          <p:nvPr/>
        </p:nvPicPr>
        <p:blipFill>
          <a:blip r:embed="rId3" cstate="print"/>
          <a:srcRect/>
          <a:stretch>
            <a:fillRect/>
          </a:stretch>
        </p:blipFill>
        <p:spPr bwMode="auto">
          <a:xfrm>
            <a:off x="5004048" y="1484784"/>
            <a:ext cx="2706586" cy="370746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914400" y="620688"/>
            <a:ext cx="7772400" cy="5399112"/>
          </a:xfrm>
        </p:spPr>
        <p:txBody>
          <a:bodyPr>
            <a:normAutofit fontScale="92500" lnSpcReduction="10000"/>
          </a:bodyPr>
          <a:lstStyle/>
          <a:p>
            <a:r>
              <a:rPr lang="en-US" dirty="0" smtClean="0"/>
              <a:t>It was the first time the brothers saw a bird that majestic, beautiful and proud. It was a white eagle. They had seen eagles before, but never that big. The creature impressed the brothers, especially Lech, who could not stop staring at it. The bird, reassured of being safe, turned its eyes from the brothers and started to look around. Captivated by the bird’s figure set against the green leaves, Lech followed the bird and looked around as well. He admitted that the landscape was remarkable and he understood what was the bird looking at. This surely must have been the white eagle’s kingdom. If the eagle had chosen this, it must have been the sign Lech had awaited. He felt it. “The eagle cannot be mistaken” – Lech thought – “he will stay here with his people. The green valley, fertile soil, thick forests inhabited by animals and full of bushes with blueberries, mushrooms; the lake full of fish; the area was full of everything. Lech made the decision: here he will settle, here he will build his country.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914400" y="620688"/>
            <a:ext cx="7772400" cy="5399112"/>
          </a:xfrm>
        </p:spPr>
        <p:txBody>
          <a:bodyPr/>
          <a:lstStyle/>
          <a:p>
            <a:r>
              <a:rPr lang="en-US" dirty="0" smtClean="0"/>
              <a:t>Wandering separately was harder for each of the two tribes and Lech struggled to build his estate. Standing under the oak tree, he saw his two brothers leaving him behind. He didn’t feel solitude though, and he was quite right. The white eagle was looking down at him. It didn’t have any intention of attacking Lech. It spread its broad winds, flapped it and flew off. Many times it came back and circled above the settlement only to witness the beauty of it. Lech’s people were unfamiliar with the feeling of hunger, insecurity or unhappiness.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914400" y="692696"/>
            <a:ext cx="7772400" cy="5327104"/>
          </a:xfrm>
        </p:spPr>
        <p:txBody>
          <a:bodyPr/>
          <a:lstStyle/>
          <a:p>
            <a:r>
              <a:rPr lang="en-US" dirty="0" smtClean="0"/>
              <a:t>Lech knew he had made a wide decision. The settlement grew only bigger and with each day it was more beautiful. Up from the sky it resembled the nest Lech saw on the oak tree’s branch, the white eagle’s nest. The settlement was named after the nest and eventually became the capital city of Poland. The figure of the white eagle was never to be forgotten, so the people decided to put it on the national coat of arms of Poland.</a:t>
            </a:r>
          </a:p>
          <a:p>
            <a:pPr>
              <a:buNone/>
            </a:pP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pitał">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Kapitał">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pitał">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71</TotalTime>
  <Words>869</Words>
  <Application>Microsoft Office PowerPoint</Application>
  <PresentationFormat>Pokaz na ekranie (4:3)</PresentationFormat>
  <Paragraphs>23</Paragraphs>
  <Slides>15</Slides>
  <Notes>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Kapitał</vt:lpstr>
      <vt:lpstr> „Lech, Czech and Rus” </vt:lpstr>
      <vt:lpstr>Slajd 2</vt:lpstr>
      <vt:lpstr>Slajd 3</vt:lpstr>
      <vt:lpstr>Slajd 4</vt:lpstr>
      <vt:lpstr>Slajd 5</vt:lpstr>
      <vt:lpstr>Slajd 6</vt:lpstr>
      <vt:lpstr>Slajd 7</vt:lpstr>
      <vt:lpstr>Slajd 8</vt:lpstr>
      <vt:lpstr>Slajd 9</vt:lpstr>
      <vt:lpstr>Slajd 10</vt:lpstr>
      <vt:lpstr>Polish towns</vt:lpstr>
      <vt:lpstr>Slajd 12</vt:lpstr>
      <vt:lpstr>Baltic Sea</vt:lpstr>
      <vt:lpstr>Polish mountains</vt:lpstr>
      <vt:lpstr>Polish lakes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„Lech, Czech and Rus” </dc:title>
  <dc:creator>Piotrek</dc:creator>
  <cp:lastModifiedBy>Piotrek</cp:lastModifiedBy>
  <cp:revision>21</cp:revision>
  <dcterms:created xsi:type="dcterms:W3CDTF">2014-06-09T11:16:13Z</dcterms:created>
  <dcterms:modified xsi:type="dcterms:W3CDTF">2014-06-10T08:58:27Z</dcterms:modified>
</cp:coreProperties>
</file>