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9"/>
  </p:handoutMasterIdLst>
  <p:sldIdLst>
    <p:sldId id="262" r:id="rId2"/>
    <p:sldId id="258" r:id="rId3"/>
    <p:sldId id="264" r:id="rId4"/>
    <p:sldId id="265" r:id="rId5"/>
    <p:sldId id="266" r:id="rId6"/>
    <p:sldId id="267" r:id="rId7"/>
    <p:sldId id="257" r:id="rId8"/>
    <p:sldId id="268" r:id="rId9"/>
    <p:sldId id="278" r:id="rId10"/>
    <p:sldId id="270" r:id="rId11"/>
    <p:sldId id="271" r:id="rId12"/>
    <p:sldId id="272" r:id="rId13"/>
    <p:sldId id="273" r:id="rId14"/>
    <p:sldId id="274" r:id="rId15"/>
    <p:sldId id="275" r:id="rId16"/>
    <p:sldId id="276" r:id="rId17"/>
    <p:sldId id="277" r:id="rId18"/>
  </p:sldIdLst>
  <p:sldSz cx="9144000" cy="6858000" type="screen4x3"/>
  <p:notesSz cx="6864350" cy="99964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19" autoAdjust="0"/>
    <p:restoredTop sz="94718" autoAdjust="0"/>
  </p:normalViewPr>
  <p:slideViewPr>
    <p:cSldViewPr>
      <p:cViewPr varScale="1">
        <p:scale>
          <a:sx n="92" d="100"/>
          <a:sy n="92" d="100"/>
        </p:scale>
        <p:origin x="1428" y="9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4552" cy="499824"/>
          </a:xfrm>
          <a:prstGeom prst="rect">
            <a:avLst/>
          </a:prstGeom>
        </p:spPr>
        <p:txBody>
          <a:bodyPr vert="horz" lIns="96341" tIns="48171" rIns="96341" bIns="48171" rtlCol="0"/>
          <a:lstStyle>
            <a:lvl1pPr algn="l">
              <a:defRPr sz="1300"/>
            </a:lvl1pPr>
          </a:lstStyle>
          <a:p>
            <a:endParaRPr lang="en-GB"/>
          </a:p>
        </p:txBody>
      </p:sp>
      <p:sp>
        <p:nvSpPr>
          <p:cNvPr id="3" name="Date Placeholder 2"/>
          <p:cNvSpPr>
            <a:spLocks noGrp="1"/>
          </p:cNvSpPr>
          <p:nvPr>
            <p:ph type="dt" sz="quarter" idx="1"/>
          </p:nvPr>
        </p:nvSpPr>
        <p:spPr>
          <a:xfrm>
            <a:off x="3888210" y="0"/>
            <a:ext cx="2974552" cy="499824"/>
          </a:xfrm>
          <a:prstGeom prst="rect">
            <a:avLst/>
          </a:prstGeom>
        </p:spPr>
        <p:txBody>
          <a:bodyPr vert="horz" lIns="96341" tIns="48171" rIns="96341" bIns="48171" rtlCol="0"/>
          <a:lstStyle>
            <a:lvl1pPr algn="r">
              <a:defRPr sz="1300"/>
            </a:lvl1pPr>
          </a:lstStyle>
          <a:p>
            <a:fld id="{97D211FC-D0D6-4F51-8FCB-E14A9608D9B7}" type="datetimeFigureOut">
              <a:rPr lang="en-GB" smtClean="0"/>
              <a:t>17/08/2015</a:t>
            </a:fld>
            <a:endParaRPr lang="en-GB"/>
          </a:p>
        </p:txBody>
      </p:sp>
      <p:sp>
        <p:nvSpPr>
          <p:cNvPr id="4" name="Footer Placeholder 3"/>
          <p:cNvSpPr>
            <a:spLocks noGrp="1"/>
          </p:cNvSpPr>
          <p:nvPr>
            <p:ph type="ftr" sz="quarter" idx="2"/>
          </p:nvPr>
        </p:nvSpPr>
        <p:spPr>
          <a:xfrm>
            <a:off x="0" y="9494929"/>
            <a:ext cx="2974552" cy="499824"/>
          </a:xfrm>
          <a:prstGeom prst="rect">
            <a:avLst/>
          </a:prstGeom>
        </p:spPr>
        <p:txBody>
          <a:bodyPr vert="horz" lIns="96341" tIns="48171" rIns="96341" bIns="48171" rtlCol="0" anchor="b"/>
          <a:lstStyle>
            <a:lvl1pPr algn="l">
              <a:defRPr sz="1300"/>
            </a:lvl1pPr>
          </a:lstStyle>
          <a:p>
            <a:endParaRPr lang="en-GB"/>
          </a:p>
        </p:txBody>
      </p:sp>
      <p:sp>
        <p:nvSpPr>
          <p:cNvPr id="5" name="Slide Number Placeholder 4"/>
          <p:cNvSpPr>
            <a:spLocks noGrp="1"/>
          </p:cNvSpPr>
          <p:nvPr>
            <p:ph type="sldNum" sz="quarter" idx="3"/>
          </p:nvPr>
        </p:nvSpPr>
        <p:spPr>
          <a:xfrm>
            <a:off x="3888210" y="9494929"/>
            <a:ext cx="2974552" cy="499824"/>
          </a:xfrm>
          <a:prstGeom prst="rect">
            <a:avLst/>
          </a:prstGeom>
        </p:spPr>
        <p:txBody>
          <a:bodyPr vert="horz" lIns="96341" tIns="48171" rIns="96341" bIns="48171" rtlCol="0" anchor="b"/>
          <a:lstStyle>
            <a:lvl1pPr algn="r">
              <a:defRPr sz="1300"/>
            </a:lvl1pPr>
          </a:lstStyle>
          <a:p>
            <a:fld id="{E9757CB4-C36E-48E1-A3D1-3ABC3593CA03}" type="slidenum">
              <a:rPr lang="en-GB" smtClean="0"/>
              <a:t>‹#›</a:t>
            </a:fld>
            <a:endParaRPr lang="en-GB"/>
          </a:p>
        </p:txBody>
      </p:sp>
    </p:spTree>
    <p:extLst>
      <p:ext uri="{BB962C8B-B14F-4D97-AF65-F5344CB8AC3E}">
        <p14:creationId xmlns:p14="http://schemas.microsoft.com/office/powerpoint/2010/main" val="397637235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B64C0D9-3844-4A2D-91F7-646EBB07264D}" type="datetimeFigureOut">
              <a:rPr lang="en-GB" smtClean="0"/>
              <a:pPr/>
              <a:t>17/08/2015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C2673B-454E-4F4E-A94A-6B1A22509CBC}" type="slidenum">
              <a:rPr lang="en-GB" smtClean="0"/>
              <a:pPr/>
              <a:t>‹#›</a:t>
            </a:fld>
            <a:endParaRPr lang="en-GB"/>
          </a:p>
        </p:txBody>
      </p:sp>
    </p:spTree>
    <p:extLst>
      <p:ext uri="{BB962C8B-B14F-4D97-AF65-F5344CB8AC3E}">
        <p14:creationId xmlns:p14="http://schemas.microsoft.com/office/powerpoint/2010/main" val="1995835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B64C0D9-3844-4A2D-91F7-646EBB07264D}" type="datetimeFigureOut">
              <a:rPr lang="en-GB" smtClean="0"/>
              <a:pPr/>
              <a:t>17/08/2015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C2673B-454E-4F4E-A94A-6B1A22509CBC}" type="slidenum">
              <a:rPr lang="en-GB" smtClean="0"/>
              <a:pPr/>
              <a:t>‹#›</a:t>
            </a:fld>
            <a:endParaRPr lang="en-GB"/>
          </a:p>
        </p:txBody>
      </p:sp>
    </p:spTree>
    <p:extLst>
      <p:ext uri="{BB962C8B-B14F-4D97-AF65-F5344CB8AC3E}">
        <p14:creationId xmlns:p14="http://schemas.microsoft.com/office/powerpoint/2010/main" val="1120232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B64C0D9-3844-4A2D-91F7-646EBB07264D}" type="datetimeFigureOut">
              <a:rPr lang="en-GB" smtClean="0"/>
              <a:pPr/>
              <a:t>17/08/2015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C2673B-454E-4F4E-A94A-6B1A22509CBC}" type="slidenum">
              <a:rPr lang="en-GB" smtClean="0"/>
              <a:pPr/>
              <a:t>‹#›</a:t>
            </a:fld>
            <a:endParaRPr lang="en-GB"/>
          </a:p>
        </p:txBody>
      </p:sp>
    </p:spTree>
    <p:extLst>
      <p:ext uri="{BB962C8B-B14F-4D97-AF65-F5344CB8AC3E}">
        <p14:creationId xmlns:p14="http://schemas.microsoft.com/office/powerpoint/2010/main" val="3232187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B64C0D9-3844-4A2D-91F7-646EBB07264D}" type="datetimeFigureOut">
              <a:rPr lang="en-GB" smtClean="0"/>
              <a:pPr/>
              <a:t>17/08/2015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C2673B-454E-4F4E-A94A-6B1A22509CBC}" type="slidenum">
              <a:rPr lang="en-GB" smtClean="0"/>
              <a:pPr/>
              <a:t>‹#›</a:t>
            </a:fld>
            <a:endParaRPr lang="en-GB"/>
          </a:p>
        </p:txBody>
      </p:sp>
    </p:spTree>
    <p:extLst>
      <p:ext uri="{BB962C8B-B14F-4D97-AF65-F5344CB8AC3E}">
        <p14:creationId xmlns:p14="http://schemas.microsoft.com/office/powerpoint/2010/main" val="3185739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64C0D9-3844-4A2D-91F7-646EBB07264D}" type="datetimeFigureOut">
              <a:rPr lang="en-GB" smtClean="0"/>
              <a:pPr/>
              <a:t>17/08/2015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C2673B-454E-4F4E-A94A-6B1A22509CBC}" type="slidenum">
              <a:rPr lang="en-GB" smtClean="0"/>
              <a:pPr/>
              <a:t>‹#›</a:t>
            </a:fld>
            <a:endParaRPr lang="en-GB"/>
          </a:p>
        </p:txBody>
      </p:sp>
    </p:spTree>
    <p:extLst>
      <p:ext uri="{BB962C8B-B14F-4D97-AF65-F5344CB8AC3E}">
        <p14:creationId xmlns:p14="http://schemas.microsoft.com/office/powerpoint/2010/main" val="1023714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B64C0D9-3844-4A2D-91F7-646EBB07264D}" type="datetimeFigureOut">
              <a:rPr lang="en-GB" smtClean="0"/>
              <a:pPr/>
              <a:t>17/08/2015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C2673B-454E-4F4E-A94A-6B1A22509CBC}" type="slidenum">
              <a:rPr lang="en-GB" smtClean="0"/>
              <a:pPr/>
              <a:t>‹#›</a:t>
            </a:fld>
            <a:endParaRPr lang="en-GB"/>
          </a:p>
        </p:txBody>
      </p:sp>
    </p:spTree>
    <p:extLst>
      <p:ext uri="{BB962C8B-B14F-4D97-AF65-F5344CB8AC3E}">
        <p14:creationId xmlns:p14="http://schemas.microsoft.com/office/powerpoint/2010/main" val="2251529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B64C0D9-3844-4A2D-91F7-646EBB07264D}" type="datetimeFigureOut">
              <a:rPr lang="en-GB" smtClean="0"/>
              <a:pPr/>
              <a:t>17/08/2015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4C2673B-454E-4F4E-A94A-6B1A22509CBC}" type="slidenum">
              <a:rPr lang="en-GB" smtClean="0"/>
              <a:pPr/>
              <a:t>‹#›</a:t>
            </a:fld>
            <a:endParaRPr lang="en-GB"/>
          </a:p>
        </p:txBody>
      </p:sp>
    </p:spTree>
    <p:extLst>
      <p:ext uri="{BB962C8B-B14F-4D97-AF65-F5344CB8AC3E}">
        <p14:creationId xmlns:p14="http://schemas.microsoft.com/office/powerpoint/2010/main" val="1555660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B64C0D9-3844-4A2D-91F7-646EBB07264D}" type="datetimeFigureOut">
              <a:rPr lang="en-GB" smtClean="0"/>
              <a:pPr/>
              <a:t>17/08/2015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4C2673B-454E-4F4E-A94A-6B1A22509CBC}" type="slidenum">
              <a:rPr lang="en-GB" smtClean="0"/>
              <a:pPr/>
              <a:t>‹#›</a:t>
            </a:fld>
            <a:endParaRPr lang="en-GB"/>
          </a:p>
        </p:txBody>
      </p:sp>
    </p:spTree>
    <p:extLst>
      <p:ext uri="{BB962C8B-B14F-4D97-AF65-F5344CB8AC3E}">
        <p14:creationId xmlns:p14="http://schemas.microsoft.com/office/powerpoint/2010/main" val="3585754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64C0D9-3844-4A2D-91F7-646EBB07264D}" type="datetimeFigureOut">
              <a:rPr lang="en-GB" smtClean="0"/>
              <a:pPr/>
              <a:t>17/08/2015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4C2673B-454E-4F4E-A94A-6B1A22509CBC}" type="slidenum">
              <a:rPr lang="en-GB" smtClean="0"/>
              <a:pPr/>
              <a:t>‹#›</a:t>
            </a:fld>
            <a:endParaRPr lang="en-GB"/>
          </a:p>
        </p:txBody>
      </p:sp>
    </p:spTree>
    <p:extLst>
      <p:ext uri="{BB962C8B-B14F-4D97-AF65-F5344CB8AC3E}">
        <p14:creationId xmlns:p14="http://schemas.microsoft.com/office/powerpoint/2010/main" val="2695083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64C0D9-3844-4A2D-91F7-646EBB07264D}" type="datetimeFigureOut">
              <a:rPr lang="en-GB" smtClean="0"/>
              <a:pPr/>
              <a:t>17/08/2015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C2673B-454E-4F4E-A94A-6B1A22509CBC}" type="slidenum">
              <a:rPr lang="en-GB" smtClean="0"/>
              <a:pPr/>
              <a:t>‹#›</a:t>
            </a:fld>
            <a:endParaRPr lang="en-GB"/>
          </a:p>
        </p:txBody>
      </p:sp>
    </p:spTree>
    <p:extLst>
      <p:ext uri="{BB962C8B-B14F-4D97-AF65-F5344CB8AC3E}">
        <p14:creationId xmlns:p14="http://schemas.microsoft.com/office/powerpoint/2010/main" val="1951010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64C0D9-3844-4A2D-91F7-646EBB07264D}" type="datetimeFigureOut">
              <a:rPr lang="en-GB" smtClean="0"/>
              <a:pPr/>
              <a:t>17/08/2015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C2673B-454E-4F4E-A94A-6B1A22509CBC}" type="slidenum">
              <a:rPr lang="en-GB" smtClean="0"/>
              <a:pPr/>
              <a:t>‹#›</a:t>
            </a:fld>
            <a:endParaRPr lang="en-GB"/>
          </a:p>
        </p:txBody>
      </p:sp>
    </p:spTree>
    <p:extLst>
      <p:ext uri="{BB962C8B-B14F-4D97-AF65-F5344CB8AC3E}">
        <p14:creationId xmlns:p14="http://schemas.microsoft.com/office/powerpoint/2010/main" val="957302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64C0D9-3844-4A2D-91F7-646EBB07264D}" type="datetimeFigureOut">
              <a:rPr lang="en-GB" smtClean="0"/>
              <a:pPr/>
              <a:t>17/08/2015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C2673B-454E-4F4E-A94A-6B1A22509CBC}" type="slidenum">
              <a:rPr lang="en-GB" smtClean="0"/>
              <a:pPr/>
              <a:t>‹#›</a:t>
            </a:fld>
            <a:endParaRPr lang="en-GB"/>
          </a:p>
        </p:txBody>
      </p:sp>
    </p:spTree>
    <p:extLst>
      <p:ext uri="{BB962C8B-B14F-4D97-AF65-F5344CB8AC3E}">
        <p14:creationId xmlns:p14="http://schemas.microsoft.com/office/powerpoint/2010/main" val="38120575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gif"/><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hyperlink" Target="http://en.wikipedia.org/wiki/File:Shaw13.jpg"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myths.e2bn.org/mythsandlegends/playstory760-the-story-of-gelert.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14282" y="142852"/>
            <a:ext cx="2141521" cy="1337748"/>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cstate="print"/>
          <a:srcRect/>
          <a:stretch>
            <a:fillRect/>
          </a:stretch>
        </p:blipFill>
        <p:spPr bwMode="auto">
          <a:xfrm>
            <a:off x="7358082" y="5171495"/>
            <a:ext cx="1504950" cy="1323975"/>
          </a:xfrm>
          <a:prstGeom prst="rect">
            <a:avLst/>
          </a:prstGeom>
          <a:noFill/>
          <a:ln w="9525">
            <a:noFill/>
            <a:miter lim="800000"/>
            <a:headEnd/>
            <a:tailEnd/>
          </a:ln>
          <a:effectLst/>
        </p:spPr>
      </p:pic>
      <p:sp>
        <p:nvSpPr>
          <p:cNvPr id="5" name="TextBox 4"/>
          <p:cNvSpPr txBox="1"/>
          <p:nvPr/>
        </p:nvSpPr>
        <p:spPr>
          <a:xfrm>
            <a:off x="357158" y="2786058"/>
            <a:ext cx="8429684" cy="1200329"/>
          </a:xfrm>
          <a:prstGeom prst="rect">
            <a:avLst/>
          </a:prstGeom>
          <a:noFill/>
        </p:spPr>
        <p:txBody>
          <a:bodyPr wrap="square" rtlCol="0">
            <a:spAutoFit/>
          </a:bodyPr>
          <a:lstStyle/>
          <a:p>
            <a:pPr algn="ctr"/>
            <a:r>
              <a:rPr lang="en-GB" sz="7200" b="1" dirty="0" smtClean="0">
                <a:ln w="3175" cmpd="sng">
                  <a:solidFill>
                    <a:schemeClr val="tx1"/>
                  </a:solidFill>
                </a:ln>
                <a:solidFill>
                  <a:srgbClr val="FF0000"/>
                </a:solidFill>
                <a:effectLst>
                  <a:outerShdw blurRad="38100" dist="38100" dir="2700000" algn="tl">
                    <a:srgbClr val="000000">
                      <a:alpha val="43137"/>
                    </a:srgbClr>
                  </a:outerShdw>
                </a:effectLst>
                <a:latin typeface="Angelina" pitchFamily="2" charset="0"/>
              </a:rPr>
              <a:t>Welsh Myths and Legends</a:t>
            </a:r>
            <a:endParaRPr lang="en-US" sz="7200" b="1" dirty="0">
              <a:ln w="3175" cmpd="sng">
                <a:solidFill>
                  <a:schemeClr val="tx1"/>
                </a:solidFill>
              </a:ln>
              <a:solidFill>
                <a:srgbClr val="FF0000"/>
              </a:solidFill>
              <a:effectLst>
                <a:outerShdw blurRad="38100" dist="38100" dir="2700000" algn="tl">
                  <a:srgbClr val="000000">
                    <a:alpha val="43137"/>
                  </a:srgbClr>
                </a:outerShdw>
              </a:effectLst>
              <a:latin typeface="Angelina" pitchFamily="2" charset="0"/>
            </a:endParaRPr>
          </a:p>
        </p:txBody>
      </p:sp>
      <p:sp>
        <p:nvSpPr>
          <p:cNvPr id="6" name="TextBox 5"/>
          <p:cNvSpPr txBox="1"/>
          <p:nvPr/>
        </p:nvSpPr>
        <p:spPr>
          <a:xfrm>
            <a:off x="214282" y="5572140"/>
            <a:ext cx="3143272" cy="923330"/>
          </a:xfrm>
          <a:prstGeom prst="rect">
            <a:avLst/>
          </a:prstGeom>
          <a:noFill/>
        </p:spPr>
        <p:txBody>
          <a:bodyPr wrap="square" rtlCol="0">
            <a:spAutoFit/>
          </a:bodyPr>
          <a:lstStyle/>
          <a:p>
            <a:r>
              <a:rPr lang="en-GB" dirty="0" smtClean="0">
                <a:solidFill>
                  <a:srgbClr val="FF0000"/>
                </a:solidFill>
                <a:effectLst>
                  <a:outerShdw blurRad="38100" dist="38100" dir="5400000" algn="r" rotWithShape="0">
                    <a:schemeClr val="tx1"/>
                  </a:outerShdw>
                </a:effectLst>
              </a:rPr>
              <a:t>Victoria English</a:t>
            </a:r>
          </a:p>
          <a:p>
            <a:r>
              <a:rPr lang="en-GB" dirty="0" smtClean="0">
                <a:solidFill>
                  <a:srgbClr val="00B050"/>
                </a:solidFill>
                <a:effectLst>
                  <a:outerShdw blurRad="38100" dist="38100" dir="5400000" algn="r" rotWithShape="0">
                    <a:schemeClr val="tx1"/>
                  </a:outerShdw>
                </a:effectLst>
              </a:rPr>
              <a:t>Independent Living Skills Tutor</a:t>
            </a:r>
          </a:p>
          <a:p>
            <a:r>
              <a:rPr lang="en-GB" dirty="0" smtClean="0">
                <a:solidFill>
                  <a:srgbClr val="FF0000"/>
                </a:solidFill>
                <a:effectLst>
                  <a:outerShdw blurRad="38100" dist="38100" dir="5400000" algn="r" rotWithShape="0">
                    <a:schemeClr val="tx1"/>
                  </a:outerShdw>
                </a:effectLst>
              </a:rPr>
              <a:t>Coleg Gwent</a:t>
            </a:r>
            <a:endParaRPr lang="en-US" dirty="0">
              <a:solidFill>
                <a:srgbClr val="FF0000"/>
              </a:solidFill>
              <a:effectLst>
                <a:outerShdw blurRad="38100" dist="38100" dir="5400000" algn="r" rotWithShape="0">
                  <a:schemeClr val="tx1"/>
                </a:outerShdw>
              </a:effectLst>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50000" decel="50000" autoRev="1" fill="hold" grpId="0" nodeType="afterEffect">
                                  <p:stCondLst>
                                    <p:cond delay="0"/>
                                  </p:stCondLst>
                                  <p:iterate type="wd">
                                    <p:tmPct val="10000"/>
                                  </p:iterate>
                                  <p:childTnLst>
                                    <p:animScale>
                                      <p:cBhvr>
                                        <p:cTn id="6" dur="2000" fill="hold"/>
                                        <p:tgtEl>
                                          <p:spTgt spid="5">
                                            <p:txEl>
                                              <p:pRg st="0" end="0"/>
                                            </p:txEl>
                                          </p:spTgt>
                                        </p:tgtEl>
                                      </p:cBhvr>
                                      <p:by x="5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lynOgwynFalls.jpg"/>
          <p:cNvPicPr>
            <a:picLocks noChangeAspect="1"/>
          </p:cNvPicPr>
          <p:nvPr/>
        </p:nvPicPr>
        <p:blipFill>
          <a:blip r:embed="rId2" cstate="print"/>
          <a:srcRect t="9692" b="36123"/>
          <a:stretch>
            <a:fillRect/>
          </a:stretch>
        </p:blipFill>
        <p:spPr>
          <a:xfrm>
            <a:off x="0" y="0"/>
            <a:ext cx="9144000" cy="1714488"/>
          </a:xfrm>
          <a:prstGeom prst="rect">
            <a:avLst/>
          </a:prstGeom>
        </p:spPr>
      </p:pic>
      <p:sp>
        <p:nvSpPr>
          <p:cNvPr id="2" name="Title 1"/>
          <p:cNvSpPr>
            <a:spLocks noGrp="1"/>
          </p:cNvSpPr>
          <p:nvPr>
            <p:ph type="title"/>
          </p:nvPr>
        </p:nvSpPr>
        <p:spPr>
          <a:xfrm>
            <a:off x="428596" y="214290"/>
            <a:ext cx="8229600" cy="1357314"/>
          </a:xfrm>
        </p:spPr>
        <p:txBody>
          <a:bodyPr>
            <a:normAutofit fontScale="90000"/>
          </a:bodyPr>
          <a:lstStyle/>
          <a:p>
            <a:pPr>
              <a:lnSpc>
                <a:spcPct val="150000"/>
              </a:lnSpc>
            </a:pPr>
            <a:r>
              <a:rPr lang="en-GB" b="1" spc="600" dirty="0" smtClean="0">
                <a:solidFill>
                  <a:srgbClr val="FF0000"/>
                </a:solidFill>
                <a:latin typeface="+mn-lt"/>
              </a:rPr>
              <a:t/>
            </a:r>
            <a:br>
              <a:rPr lang="en-GB" b="1" spc="600" dirty="0" smtClean="0">
                <a:solidFill>
                  <a:srgbClr val="FF0000"/>
                </a:solidFill>
                <a:latin typeface="+mn-lt"/>
              </a:rPr>
            </a:br>
            <a:r>
              <a:rPr lang="en-GB" sz="6700" b="1" spc="300" dirty="0" smtClean="0">
                <a:solidFill>
                  <a:srgbClr val="00B050"/>
                </a:solidFill>
                <a:effectLst>
                  <a:outerShdw blurRad="38100" dist="38100" dir="2700000" algn="tl">
                    <a:srgbClr val="FF0000"/>
                  </a:outerShdw>
                </a:effectLst>
                <a:latin typeface="Angelina" pitchFamily="2" charset="0"/>
                <a:ea typeface="+mn-ea"/>
                <a:cs typeface="+mn-cs"/>
              </a:rPr>
              <a:t>Welsh flag</a:t>
            </a:r>
            <a:r>
              <a:rPr lang="en-US" b="1" spc="600" dirty="0" smtClean="0">
                <a:solidFill>
                  <a:srgbClr val="FF0000"/>
                </a:solidFill>
                <a:latin typeface="Angelina" pitchFamily="2" charset="0"/>
              </a:rPr>
              <a:t/>
            </a:r>
            <a:br>
              <a:rPr lang="en-US" b="1" spc="600" dirty="0" smtClean="0">
                <a:solidFill>
                  <a:srgbClr val="FF0000"/>
                </a:solidFill>
                <a:latin typeface="Angelina" pitchFamily="2" charset="0"/>
              </a:rPr>
            </a:br>
            <a:endParaRPr lang="en-US" b="1" spc="600" dirty="0">
              <a:solidFill>
                <a:srgbClr val="FF0000"/>
              </a:solidFill>
            </a:endParaRPr>
          </a:p>
        </p:txBody>
      </p:sp>
      <p:sp>
        <p:nvSpPr>
          <p:cNvPr id="3" name="Content Placeholder 2"/>
          <p:cNvSpPr>
            <a:spLocks noGrp="1"/>
          </p:cNvSpPr>
          <p:nvPr>
            <p:ph idx="1"/>
          </p:nvPr>
        </p:nvSpPr>
        <p:spPr>
          <a:xfrm>
            <a:off x="457200" y="2071678"/>
            <a:ext cx="8543956" cy="3929090"/>
          </a:xfrm>
        </p:spPr>
        <p:txBody>
          <a:bodyPr>
            <a:noAutofit/>
          </a:bodyPr>
          <a:lstStyle/>
          <a:p>
            <a:pPr>
              <a:spcBef>
                <a:spcPts val="600"/>
              </a:spcBef>
              <a:buClr>
                <a:srgbClr val="00B050"/>
              </a:buClr>
              <a:buSzPct val="111000"/>
            </a:pPr>
            <a:r>
              <a:rPr lang="en-GB" sz="2000" dirty="0" smtClean="0">
                <a:solidFill>
                  <a:srgbClr val="FF0000"/>
                </a:solidFill>
                <a:latin typeface="Comic Sans MS" pitchFamily="66" charset="0"/>
              </a:rPr>
              <a:t>The wall was built during the day and ruined at night three times.                The King was upset and thought “What is wrong?  What is happening?                       Why can’t I build a castle?” </a:t>
            </a:r>
            <a:endParaRPr lang="en-US" sz="2000" dirty="0" smtClean="0">
              <a:solidFill>
                <a:srgbClr val="FF0000"/>
              </a:solidFill>
              <a:latin typeface="Comic Sans MS" pitchFamily="66" charset="0"/>
            </a:endParaRPr>
          </a:p>
          <a:p>
            <a:pPr>
              <a:spcBef>
                <a:spcPts val="600"/>
              </a:spcBef>
              <a:buNone/>
            </a:pPr>
            <a:endParaRPr lang="en-US" sz="2000" dirty="0" smtClean="0">
              <a:latin typeface="Comic Sans MS" pitchFamily="66" charset="0"/>
            </a:endParaRPr>
          </a:p>
          <a:p>
            <a:pPr>
              <a:spcBef>
                <a:spcPts val="600"/>
              </a:spcBef>
              <a:buClr>
                <a:srgbClr val="00B050"/>
              </a:buClr>
              <a:buSzPct val="111000"/>
            </a:pPr>
            <a:r>
              <a:rPr lang="en-GB" sz="2000" dirty="0" smtClean="0">
                <a:solidFill>
                  <a:srgbClr val="FF0000"/>
                </a:solidFill>
                <a:latin typeface="Comic Sans MS" pitchFamily="66" charset="0"/>
              </a:rPr>
              <a:t>The King asked for help and sent a servant to find a wise boy (Merlin?) who could explain why the castle was ruined every night. The wise boy knew how to stop it and told the servant to go find a young boy who had no father and take him to the King </a:t>
            </a:r>
            <a:endParaRPr lang="en-US" sz="2000" dirty="0" smtClean="0">
              <a:solidFill>
                <a:srgbClr val="FF0000"/>
              </a:solidFill>
              <a:latin typeface="Comic Sans MS" pitchFamily="66" charset="0"/>
            </a:endParaRPr>
          </a:p>
          <a:p>
            <a:pPr>
              <a:spcBef>
                <a:spcPts val="600"/>
              </a:spcBef>
              <a:buNone/>
            </a:pPr>
            <a:endParaRPr lang="en-GB" sz="2000" dirty="0" smtClean="0">
              <a:latin typeface="Comic Sans MS" pitchFamily="66" charset="0"/>
            </a:endParaRPr>
          </a:p>
          <a:p>
            <a:pPr>
              <a:spcBef>
                <a:spcPts val="600"/>
              </a:spcBef>
              <a:buClr>
                <a:srgbClr val="00B050"/>
              </a:buClr>
              <a:buSzPct val="111000"/>
            </a:pPr>
            <a:r>
              <a:rPr lang="en-GB" sz="2000" dirty="0" smtClean="0">
                <a:solidFill>
                  <a:srgbClr val="FF0000"/>
                </a:solidFill>
                <a:latin typeface="Comic Sans MS" pitchFamily="66" charset="0"/>
              </a:rPr>
              <a:t>There was a lake near the castle. The boy told the King to look under the lake and he would discover why his castle was ruined</a:t>
            </a:r>
            <a:endParaRPr lang="en-US" sz="2000" dirty="0" smtClean="0">
              <a:solidFill>
                <a:srgbClr val="FF0000"/>
              </a:solidFill>
              <a:latin typeface="Comic Sans MS" pitchFamily="66" charset="0"/>
            </a:endParaRPr>
          </a:p>
          <a:p>
            <a:pPr>
              <a:spcBef>
                <a:spcPts val="600"/>
              </a:spcBef>
              <a:buNone/>
            </a:pPr>
            <a:endParaRPr lang="en-GB" sz="2000" dirty="0" smtClean="0"/>
          </a:p>
          <a:p>
            <a:pPr>
              <a:spcBef>
                <a:spcPts val="600"/>
              </a:spcBef>
              <a:buClr>
                <a:srgbClr val="00B050"/>
              </a:buClr>
              <a:buSzPct val="111000"/>
              <a:buNone/>
            </a:pPr>
            <a:endParaRPr lang="en-US" sz="2000" dirty="0" smtClean="0">
              <a:solidFill>
                <a:srgbClr val="FF0000"/>
              </a:solidFill>
            </a:endParaRPr>
          </a:p>
          <a:p>
            <a:pPr>
              <a:lnSpc>
                <a:spcPct val="150000"/>
              </a:lnSpc>
            </a:pPr>
            <a:endParaRPr lang="en-US" sz="2800" b="1" spc="600" dirty="0" smtClean="0">
              <a:solidFill>
                <a:srgbClr val="FF0000"/>
              </a:solidFill>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2000"/>
                                        <p:tgtEl>
                                          <p:spTgt spid="3">
                                            <p:txEl>
                                              <p:pRg st="2" end="2"/>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lynOgwynFalls.jpg"/>
          <p:cNvPicPr>
            <a:picLocks noChangeAspect="1"/>
          </p:cNvPicPr>
          <p:nvPr/>
        </p:nvPicPr>
        <p:blipFill>
          <a:blip r:embed="rId2" cstate="print"/>
          <a:srcRect t="9692" b="36123"/>
          <a:stretch>
            <a:fillRect/>
          </a:stretch>
        </p:blipFill>
        <p:spPr>
          <a:xfrm>
            <a:off x="0" y="0"/>
            <a:ext cx="9144000" cy="1714488"/>
          </a:xfrm>
          <a:prstGeom prst="rect">
            <a:avLst/>
          </a:prstGeom>
        </p:spPr>
      </p:pic>
      <p:sp>
        <p:nvSpPr>
          <p:cNvPr id="2" name="Title 1"/>
          <p:cNvSpPr>
            <a:spLocks noGrp="1"/>
          </p:cNvSpPr>
          <p:nvPr>
            <p:ph type="title"/>
          </p:nvPr>
        </p:nvSpPr>
        <p:spPr>
          <a:xfrm>
            <a:off x="428596" y="214290"/>
            <a:ext cx="8229600" cy="1357314"/>
          </a:xfrm>
        </p:spPr>
        <p:txBody>
          <a:bodyPr>
            <a:normAutofit fontScale="90000"/>
          </a:bodyPr>
          <a:lstStyle/>
          <a:p>
            <a:pPr>
              <a:lnSpc>
                <a:spcPct val="150000"/>
              </a:lnSpc>
            </a:pPr>
            <a:r>
              <a:rPr lang="en-GB" b="1" spc="600" dirty="0" smtClean="0">
                <a:solidFill>
                  <a:srgbClr val="FF0000"/>
                </a:solidFill>
                <a:latin typeface="+mn-lt"/>
              </a:rPr>
              <a:t/>
            </a:r>
            <a:br>
              <a:rPr lang="en-GB" b="1" spc="600" dirty="0" smtClean="0">
                <a:solidFill>
                  <a:srgbClr val="FF0000"/>
                </a:solidFill>
                <a:latin typeface="+mn-lt"/>
              </a:rPr>
            </a:br>
            <a:r>
              <a:rPr lang="en-GB" sz="6700" b="1" spc="300" dirty="0" smtClean="0">
                <a:solidFill>
                  <a:srgbClr val="00B050"/>
                </a:solidFill>
                <a:effectLst>
                  <a:outerShdw blurRad="38100" dist="38100" dir="2700000" algn="tl">
                    <a:srgbClr val="FF0000"/>
                  </a:outerShdw>
                </a:effectLst>
                <a:latin typeface="Angelina" pitchFamily="2" charset="0"/>
                <a:ea typeface="+mn-ea"/>
                <a:cs typeface="+mn-cs"/>
              </a:rPr>
              <a:t>Welsh flag</a:t>
            </a:r>
            <a:r>
              <a:rPr lang="en-US" b="1" spc="600" dirty="0" smtClean="0">
                <a:solidFill>
                  <a:srgbClr val="00B050"/>
                </a:solidFill>
                <a:latin typeface="Angelina" pitchFamily="2" charset="0"/>
              </a:rPr>
              <a:t/>
            </a:r>
            <a:br>
              <a:rPr lang="en-US" b="1" spc="600" dirty="0" smtClean="0">
                <a:solidFill>
                  <a:srgbClr val="00B050"/>
                </a:solidFill>
                <a:latin typeface="Angelina" pitchFamily="2" charset="0"/>
              </a:rPr>
            </a:br>
            <a:endParaRPr lang="en-US" b="1" spc="600" dirty="0">
              <a:solidFill>
                <a:srgbClr val="00B050"/>
              </a:solidFill>
            </a:endParaRPr>
          </a:p>
        </p:txBody>
      </p:sp>
      <p:sp>
        <p:nvSpPr>
          <p:cNvPr id="3" name="Content Placeholder 2"/>
          <p:cNvSpPr>
            <a:spLocks noGrp="1"/>
          </p:cNvSpPr>
          <p:nvPr>
            <p:ph idx="1"/>
          </p:nvPr>
        </p:nvSpPr>
        <p:spPr>
          <a:xfrm>
            <a:off x="457200" y="2071678"/>
            <a:ext cx="8543956" cy="3714776"/>
          </a:xfrm>
        </p:spPr>
        <p:txBody>
          <a:bodyPr>
            <a:noAutofit/>
          </a:bodyPr>
          <a:lstStyle/>
          <a:p>
            <a:pPr>
              <a:spcBef>
                <a:spcPts val="600"/>
              </a:spcBef>
              <a:buClr>
                <a:srgbClr val="00B050"/>
              </a:buClr>
              <a:buSzPct val="111000"/>
            </a:pPr>
            <a:r>
              <a:rPr lang="en-GB" sz="2000" dirty="0" smtClean="0">
                <a:solidFill>
                  <a:srgbClr val="FF0000"/>
                </a:solidFill>
                <a:latin typeface="Comic Sans MS" pitchFamily="66" charset="0"/>
              </a:rPr>
              <a:t>The King and his men went under the lake. There they saw two dragons,         a red one and a white one. They were fighting every night and the          ground was shaking so strong that the castle was ruined</a:t>
            </a:r>
            <a:endParaRPr lang="en-US" sz="2000" dirty="0" smtClean="0">
              <a:solidFill>
                <a:srgbClr val="FF0000"/>
              </a:solidFill>
              <a:latin typeface="Comic Sans MS" pitchFamily="66" charset="0"/>
            </a:endParaRPr>
          </a:p>
          <a:p>
            <a:pPr>
              <a:spcBef>
                <a:spcPts val="600"/>
              </a:spcBef>
              <a:buNone/>
            </a:pPr>
            <a:endParaRPr lang="en-GB" sz="2000" dirty="0" smtClean="0">
              <a:latin typeface="Comic Sans MS" pitchFamily="66" charset="0"/>
            </a:endParaRPr>
          </a:p>
          <a:p>
            <a:pPr>
              <a:spcBef>
                <a:spcPts val="600"/>
              </a:spcBef>
              <a:buClr>
                <a:srgbClr val="00B050"/>
              </a:buClr>
              <a:buSzPct val="111000"/>
            </a:pPr>
            <a:r>
              <a:rPr lang="en-GB" sz="2000" dirty="0" smtClean="0">
                <a:solidFill>
                  <a:srgbClr val="FF0000"/>
                </a:solidFill>
                <a:latin typeface="Comic Sans MS" pitchFamily="66" charset="0"/>
              </a:rPr>
              <a:t>Some time passed and the red dragon finally won and slayed the white dragon. The King could now build his castle. He was very happy and the       red dragon lived happily ever after in Wales </a:t>
            </a:r>
            <a:endParaRPr lang="en-US" sz="2000" dirty="0" smtClean="0">
              <a:solidFill>
                <a:srgbClr val="FF0000"/>
              </a:solidFill>
              <a:latin typeface="Comic Sans MS" pitchFamily="66" charset="0"/>
            </a:endParaRPr>
          </a:p>
          <a:p>
            <a:pPr>
              <a:spcBef>
                <a:spcPts val="600"/>
              </a:spcBef>
              <a:buClr>
                <a:srgbClr val="FF0000"/>
              </a:buClr>
              <a:buSzPct val="111000"/>
              <a:buNone/>
            </a:pPr>
            <a:endParaRPr lang="en-GB" sz="2000" dirty="0" smtClean="0">
              <a:solidFill>
                <a:srgbClr val="00B050"/>
              </a:solidFill>
              <a:latin typeface="Comic Sans MS" pitchFamily="66" charset="0"/>
            </a:endParaRPr>
          </a:p>
          <a:p>
            <a:pPr>
              <a:spcBef>
                <a:spcPts val="600"/>
              </a:spcBef>
              <a:buClr>
                <a:srgbClr val="00B050"/>
              </a:buClr>
              <a:buSzPct val="111000"/>
            </a:pPr>
            <a:r>
              <a:rPr lang="en-GB" sz="2000" dirty="0" smtClean="0">
                <a:solidFill>
                  <a:srgbClr val="FF0000"/>
                </a:solidFill>
                <a:latin typeface="Comic Sans MS" pitchFamily="66" charset="0"/>
              </a:rPr>
              <a:t>Most Welsh people will think of the story of the red dragon fighting the   white dragon as the Welsh defeating the English!</a:t>
            </a:r>
            <a:endParaRPr lang="en-US" sz="2000" dirty="0" smtClean="0">
              <a:solidFill>
                <a:srgbClr val="FF0000"/>
              </a:solidFill>
              <a:latin typeface="Comic Sans MS" pitchFamily="66" charset="0"/>
            </a:endParaRPr>
          </a:p>
          <a:p>
            <a:pPr>
              <a:spcBef>
                <a:spcPts val="600"/>
              </a:spcBef>
              <a:buClr>
                <a:srgbClr val="00B050"/>
              </a:buClr>
              <a:buSzPct val="111000"/>
              <a:buNone/>
            </a:pPr>
            <a:endParaRPr lang="en-GB" sz="2000" dirty="0" smtClean="0">
              <a:solidFill>
                <a:srgbClr val="FF0000"/>
              </a:solidFill>
            </a:endParaRPr>
          </a:p>
          <a:p>
            <a:pPr>
              <a:spcBef>
                <a:spcPts val="600"/>
              </a:spcBef>
              <a:buNone/>
            </a:pPr>
            <a:endParaRPr lang="en-US" sz="2000" dirty="0" smtClean="0"/>
          </a:p>
          <a:p>
            <a:pPr>
              <a:lnSpc>
                <a:spcPct val="150000"/>
              </a:lnSpc>
            </a:pPr>
            <a:endParaRPr lang="en-US" sz="2800" b="1" spc="600" dirty="0" smtClean="0">
              <a:solidFill>
                <a:srgbClr val="FF0000"/>
              </a:solidFill>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2000"/>
                                        <p:tgtEl>
                                          <p:spTgt spid="3">
                                            <p:txEl>
                                              <p:pRg st="2" end="2"/>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lynOgwynFalls.jpg"/>
          <p:cNvPicPr>
            <a:picLocks noChangeAspect="1"/>
          </p:cNvPicPr>
          <p:nvPr/>
        </p:nvPicPr>
        <p:blipFill>
          <a:blip r:embed="rId2" cstate="print"/>
          <a:srcRect t="9692" b="36123"/>
          <a:stretch>
            <a:fillRect/>
          </a:stretch>
        </p:blipFill>
        <p:spPr>
          <a:xfrm>
            <a:off x="0" y="5143512"/>
            <a:ext cx="9144000" cy="1714488"/>
          </a:xfrm>
          <a:prstGeom prst="rect">
            <a:avLst/>
          </a:prstGeom>
        </p:spPr>
      </p:pic>
      <p:sp>
        <p:nvSpPr>
          <p:cNvPr id="4" name="Rectangle 3"/>
          <p:cNvSpPr/>
          <p:nvPr/>
        </p:nvSpPr>
        <p:spPr>
          <a:xfrm>
            <a:off x="0" y="0"/>
            <a:ext cx="9144000" cy="5072074"/>
          </a:xfrm>
          <a:prstGeom prst="rect">
            <a:avLst/>
          </a:prstGeom>
          <a:gradFill>
            <a:gsLst>
              <a:gs pos="32000">
                <a:srgbClr val="00B050"/>
              </a:gs>
              <a:gs pos="32000">
                <a:srgbClr val="FF0000">
                  <a:alpha val="86000"/>
                </a:srgbClr>
              </a:gs>
              <a:gs pos="32000">
                <a:srgbClr val="FF0000">
                  <a:alpha val="86000"/>
                </a:srgbClr>
              </a:gs>
              <a:gs pos="50000">
                <a:schemeClr val="accent1">
                  <a:tint val="44500"/>
                  <a:satMod val="160000"/>
                </a:schemeClr>
              </a:gs>
              <a:gs pos="100000">
                <a:schemeClr val="accent1">
                  <a:tint val="23500"/>
                  <a:satMod val="160000"/>
                </a:schemeClr>
              </a:gs>
            </a:gsLst>
            <a:lin ang="5400000" scaled="0"/>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285852" y="785794"/>
            <a:ext cx="6572296" cy="1015663"/>
          </a:xfrm>
          <a:prstGeom prst="rect">
            <a:avLst/>
          </a:prstGeom>
          <a:noFill/>
        </p:spPr>
        <p:txBody>
          <a:bodyPr wrap="square" rtlCol="0">
            <a:spAutoFit/>
          </a:bodyPr>
          <a:lstStyle/>
          <a:p>
            <a:pPr algn="ctr"/>
            <a:r>
              <a:rPr lang="en-GB" sz="6000" dirty="0" smtClean="0">
                <a:solidFill>
                  <a:schemeClr val="bg1"/>
                </a:solidFill>
                <a:effectLst>
                  <a:outerShdw blurRad="38100" dist="38100" dir="2700000" algn="tl">
                    <a:srgbClr val="FF0000"/>
                  </a:outerShdw>
                </a:effectLst>
                <a:latin typeface="Angelina" pitchFamily="2" charset="0"/>
              </a:rPr>
              <a:t>Saint David</a:t>
            </a:r>
            <a:endParaRPr lang="en-US" sz="6000" dirty="0">
              <a:solidFill>
                <a:schemeClr val="bg1"/>
              </a:solidFill>
              <a:effectLst>
                <a:outerShdw blurRad="38100" dist="38100" dir="2700000" algn="tl">
                  <a:srgbClr val="FF0000"/>
                </a:outerShdw>
              </a:effectLst>
              <a:latin typeface="Angelina" pitchFamily="2" charset="0"/>
            </a:endParaRPr>
          </a:p>
        </p:txBody>
      </p:sp>
      <p:pic>
        <p:nvPicPr>
          <p:cNvPr id="19458" name="Picture 2"/>
          <p:cNvPicPr>
            <a:picLocks noChangeAspect="1" noChangeArrowheads="1"/>
          </p:cNvPicPr>
          <p:nvPr/>
        </p:nvPicPr>
        <p:blipFill>
          <a:blip r:embed="rId3" cstate="print"/>
          <a:stretch>
            <a:fillRect/>
          </a:stretch>
        </p:blipFill>
        <p:spPr bwMode="auto">
          <a:xfrm>
            <a:off x="3578995" y="1928802"/>
            <a:ext cx="1976457" cy="2895600"/>
          </a:xfrm>
          <a:prstGeom prst="rect">
            <a:avLst/>
          </a:prstGeom>
          <a:ln>
            <a:noFill/>
          </a:ln>
          <a:effectLst>
            <a:softEdge rad="112500"/>
          </a:effectLst>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9458"/>
                                        </p:tgtEl>
                                        <p:attrNameLst>
                                          <p:attrName>style.visibility</p:attrName>
                                        </p:attrNameLst>
                                      </p:cBhvr>
                                      <p:to>
                                        <p:strVal val="visible"/>
                                      </p:to>
                                    </p:set>
                                    <p:animEffect transition="in" filter="fade">
                                      <p:cBhvr>
                                        <p:cTn id="11" dur="20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lynOgwynFalls.jpg"/>
          <p:cNvPicPr>
            <a:picLocks noChangeAspect="1"/>
          </p:cNvPicPr>
          <p:nvPr/>
        </p:nvPicPr>
        <p:blipFill>
          <a:blip r:embed="rId2" cstate="print"/>
          <a:srcRect t="9692" b="36123"/>
          <a:stretch>
            <a:fillRect/>
          </a:stretch>
        </p:blipFill>
        <p:spPr>
          <a:xfrm>
            <a:off x="0" y="0"/>
            <a:ext cx="9144000" cy="1714488"/>
          </a:xfrm>
          <a:prstGeom prst="rect">
            <a:avLst/>
          </a:prstGeom>
        </p:spPr>
      </p:pic>
      <p:sp>
        <p:nvSpPr>
          <p:cNvPr id="2" name="Title 1"/>
          <p:cNvSpPr>
            <a:spLocks noGrp="1"/>
          </p:cNvSpPr>
          <p:nvPr>
            <p:ph type="title"/>
          </p:nvPr>
        </p:nvSpPr>
        <p:spPr>
          <a:xfrm>
            <a:off x="428596" y="214290"/>
            <a:ext cx="8229600" cy="1357314"/>
          </a:xfrm>
        </p:spPr>
        <p:txBody>
          <a:bodyPr>
            <a:normAutofit fontScale="90000"/>
          </a:bodyPr>
          <a:lstStyle/>
          <a:p>
            <a:pPr>
              <a:lnSpc>
                <a:spcPct val="150000"/>
              </a:lnSpc>
            </a:pPr>
            <a:r>
              <a:rPr lang="en-GB" b="1" spc="600" dirty="0" smtClean="0">
                <a:solidFill>
                  <a:srgbClr val="FF0000"/>
                </a:solidFill>
                <a:latin typeface="+mn-lt"/>
              </a:rPr>
              <a:t/>
            </a:r>
            <a:br>
              <a:rPr lang="en-GB" b="1" spc="600" dirty="0" smtClean="0">
                <a:solidFill>
                  <a:srgbClr val="FF0000"/>
                </a:solidFill>
                <a:latin typeface="+mn-lt"/>
              </a:rPr>
            </a:br>
            <a:r>
              <a:rPr lang="en-GB" sz="6700" b="1" spc="300" dirty="0" smtClean="0">
                <a:solidFill>
                  <a:srgbClr val="00B050"/>
                </a:solidFill>
                <a:effectLst>
                  <a:outerShdw blurRad="25400" dist="25400" dir="5400000" algn="ctr" rotWithShape="0">
                    <a:srgbClr val="FF0000"/>
                  </a:outerShdw>
                </a:effectLst>
                <a:latin typeface="Angelina" pitchFamily="2" charset="0"/>
                <a:ea typeface="+mn-ea"/>
                <a:cs typeface="+mn-cs"/>
              </a:rPr>
              <a:t>Saint David</a:t>
            </a:r>
            <a:r>
              <a:rPr lang="en-US" b="1" spc="600" dirty="0" smtClean="0">
                <a:solidFill>
                  <a:srgbClr val="FF0000"/>
                </a:solidFill>
                <a:effectLst>
                  <a:outerShdw blurRad="50800" dist="50800" dir="5400000" algn="ctr" rotWithShape="0">
                    <a:srgbClr val="FF0000"/>
                  </a:outerShdw>
                </a:effectLst>
                <a:latin typeface="Angelina" pitchFamily="2" charset="0"/>
              </a:rPr>
              <a:t/>
            </a:r>
            <a:br>
              <a:rPr lang="en-US" b="1" spc="600" dirty="0" smtClean="0">
                <a:solidFill>
                  <a:srgbClr val="FF0000"/>
                </a:solidFill>
                <a:effectLst>
                  <a:outerShdw blurRad="50800" dist="50800" dir="5400000" algn="ctr" rotWithShape="0">
                    <a:srgbClr val="FF0000"/>
                  </a:outerShdw>
                </a:effectLst>
                <a:latin typeface="Angelina" pitchFamily="2" charset="0"/>
              </a:rPr>
            </a:br>
            <a:endParaRPr lang="en-US" b="1" spc="600" dirty="0">
              <a:solidFill>
                <a:srgbClr val="FF0000"/>
              </a:solidFill>
              <a:effectLst>
                <a:outerShdw blurRad="50800" dist="50800" dir="5400000" algn="ctr" rotWithShape="0">
                  <a:srgbClr val="FF0000"/>
                </a:outerShdw>
              </a:effectLst>
            </a:endParaRPr>
          </a:p>
        </p:txBody>
      </p:sp>
      <p:sp>
        <p:nvSpPr>
          <p:cNvPr id="3" name="Content Placeholder 2"/>
          <p:cNvSpPr>
            <a:spLocks noGrp="1"/>
          </p:cNvSpPr>
          <p:nvPr>
            <p:ph idx="1"/>
          </p:nvPr>
        </p:nvSpPr>
        <p:spPr>
          <a:xfrm>
            <a:off x="428596" y="2073600"/>
            <a:ext cx="8543956" cy="3929090"/>
          </a:xfrm>
        </p:spPr>
        <p:txBody>
          <a:bodyPr>
            <a:noAutofit/>
          </a:bodyPr>
          <a:lstStyle/>
          <a:p>
            <a:pPr>
              <a:spcBef>
                <a:spcPts val="600"/>
              </a:spcBef>
              <a:buClr>
                <a:srgbClr val="00B050"/>
              </a:buClr>
              <a:buSzPct val="111000"/>
            </a:pPr>
            <a:r>
              <a:rPr lang="en-GB" sz="2000" dirty="0" smtClean="0">
                <a:solidFill>
                  <a:srgbClr val="FF0000"/>
                </a:solidFill>
                <a:latin typeface="Comic Sans MS" pitchFamily="66" charset="0"/>
              </a:rPr>
              <a:t>St David (Dewi Sant) is the patron saint of Wales</a:t>
            </a:r>
          </a:p>
          <a:p>
            <a:pPr>
              <a:spcBef>
                <a:spcPts val="600"/>
              </a:spcBef>
              <a:buClr>
                <a:srgbClr val="00B050"/>
              </a:buClr>
              <a:buSzPct val="111000"/>
              <a:buNone/>
            </a:pPr>
            <a:endParaRPr lang="en-GB" sz="2000" dirty="0" smtClean="0">
              <a:solidFill>
                <a:srgbClr val="00B050"/>
              </a:solidFill>
              <a:latin typeface="Comic Sans MS" pitchFamily="66" charset="0"/>
            </a:endParaRPr>
          </a:p>
          <a:p>
            <a:pPr>
              <a:spcBef>
                <a:spcPts val="600"/>
              </a:spcBef>
              <a:buClr>
                <a:srgbClr val="00B050"/>
              </a:buClr>
              <a:buSzPct val="111000"/>
            </a:pPr>
            <a:r>
              <a:rPr lang="en-GB" sz="2000" dirty="0" smtClean="0">
                <a:solidFill>
                  <a:srgbClr val="FF0000"/>
                </a:solidFill>
                <a:latin typeface="Comic Sans MS" pitchFamily="66" charset="0"/>
              </a:rPr>
              <a:t>Dewi was a Celtic monk, abbot and bishop, who lived in the sixth century</a:t>
            </a:r>
          </a:p>
          <a:p>
            <a:pPr>
              <a:spcBef>
                <a:spcPts val="600"/>
              </a:spcBef>
              <a:buClr>
                <a:srgbClr val="00B050"/>
              </a:buClr>
              <a:buSzPct val="111000"/>
              <a:buNone/>
            </a:pPr>
            <a:endParaRPr lang="en-GB" sz="2000" dirty="0" smtClean="0">
              <a:solidFill>
                <a:srgbClr val="FF0000"/>
              </a:solidFill>
              <a:latin typeface="Comic Sans MS" pitchFamily="66" charset="0"/>
            </a:endParaRPr>
          </a:p>
          <a:p>
            <a:pPr>
              <a:spcBef>
                <a:spcPts val="600"/>
              </a:spcBef>
              <a:buClr>
                <a:srgbClr val="00B050"/>
              </a:buClr>
              <a:buSzPct val="111000"/>
            </a:pPr>
            <a:r>
              <a:rPr lang="en-GB" sz="2000" dirty="0" smtClean="0">
                <a:solidFill>
                  <a:srgbClr val="FF0000"/>
                </a:solidFill>
                <a:latin typeface="Comic Sans MS" pitchFamily="66" charset="0"/>
              </a:rPr>
              <a:t>He was a very gentle person who lived a simple life mostly eating bread and herbs, although it is known that he was tall and physically strong</a:t>
            </a:r>
          </a:p>
          <a:p>
            <a:pPr>
              <a:spcBef>
                <a:spcPts val="600"/>
              </a:spcBef>
              <a:buClr>
                <a:srgbClr val="00B050"/>
              </a:buClr>
              <a:buSzPct val="111000"/>
              <a:buNone/>
            </a:pPr>
            <a:endParaRPr lang="en-US" sz="2000" dirty="0" smtClean="0">
              <a:solidFill>
                <a:srgbClr val="FF0000"/>
              </a:solidFill>
            </a:endParaRPr>
          </a:p>
          <a:p>
            <a:pPr>
              <a:spcBef>
                <a:spcPts val="600"/>
              </a:spcBef>
              <a:buClr>
                <a:srgbClr val="00B050"/>
              </a:buClr>
              <a:buSzPct val="111000"/>
              <a:buNone/>
            </a:pPr>
            <a:endParaRPr lang="en-US" sz="2000" dirty="0" smtClean="0">
              <a:solidFill>
                <a:srgbClr val="FF0000"/>
              </a:solidFill>
            </a:endParaRPr>
          </a:p>
          <a:p>
            <a:pPr>
              <a:lnSpc>
                <a:spcPct val="150000"/>
              </a:lnSpc>
              <a:buNone/>
            </a:pPr>
            <a:endParaRPr lang="en-US" sz="2400" dirty="0" smtClean="0"/>
          </a:p>
          <a:p>
            <a:pPr>
              <a:lnSpc>
                <a:spcPct val="150000"/>
              </a:lnSpc>
            </a:pPr>
            <a:endParaRPr lang="en-US" sz="2800" b="1" spc="600" dirty="0" smtClean="0">
              <a:solidFill>
                <a:srgbClr val="FF0000"/>
              </a:solidFill>
              <a:ea typeface="+mj-ea"/>
              <a:cs typeface="+mj-cs"/>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lynOgwynFalls.jpg"/>
          <p:cNvPicPr>
            <a:picLocks noChangeAspect="1"/>
          </p:cNvPicPr>
          <p:nvPr/>
        </p:nvPicPr>
        <p:blipFill>
          <a:blip r:embed="rId2" cstate="print"/>
          <a:srcRect t="9692" b="36123"/>
          <a:stretch>
            <a:fillRect/>
          </a:stretch>
        </p:blipFill>
        <p:spPr>
          <a:xfrm>
            <a:off x="0" y="0"/>
            <a:ext cx="9144000" cy="1714488"/>
          </a:xfrm>
          <a:prstGeom prst="rect">
            <a:avLst/>
          </a:prstGeom>
        </p:spPr>
      </p:pic>
      <p:sp>
        <p:nvSpPr>
          <p:cNvPr id="2" name="Title 1"/>
          <p:cNvSpPr>
            <a:spLocks noGrp="1"/>
          </p:cNvSpPr>
          <p:nvPr>
            <p:ph type="title"/>
          </p:nvPr>
        </p:nvSpPr>
        <p:spPr>
          <a:xfrm>
            <a:off x="428596" y="214290"/>
            <a:ext cx="8229600" cy="1357314"/>
          </a:xfrm>
        </p:spPr>
        <p:txBody>
          <a:bodyPr>
            <a:normAutofit fontScale="90000"/>
          </a:bodyPr>
          <a:lstStyle/>
          <a:p>
            <a:pPr>
              <a:lnSpc>
                <a:spcPct val="150000"/>
              </a:lnSpc>
            </a:pPr>
            <a:r>
              <a:rPr lang="en-GB" b="1" spc="600" dirty="0" smtClean="0">
                <a:solidFill>
                  <a:srgbClr val="FF0000"/>
                </a:solidFill>
                <a:latin typeface="+mn-lt"/>
              </a:rPr>
              <a:t/>
            </a:r>
            <a:br>
              <a:rPr lang="en-GB" b="1" spc="600" dirty="0" smtClean="0">
                <a:solidFill>
                  <a:srgbClr val="FF0000"/>
                </a:solidFill>
                <a:latin typeface="+mn-lt"/>
              </a:rPr>
            </a:br>
            <a:r>
              <a:rPr lang="en-GB" sz="6700" b="1" spc="300" dirty="0" smtClean="0">
                <a:solidFill>
                  <a:srgbClr val="00B050"/>
                </a:solidFill>
                <a:effectLst>
                  <a:outerShdw blurRad="25400" dist="25400" dir="5400000" algn="ctr" rotWithShape="0">
                    <a:srgbClr val="FF0000"/>
                  </a:outerShdw>
                </a:effectLst>
                <a:latin typeface="Angelina" pitchFamily="2" charset="0"/>
                <a:ea typeface="+mn-ea"/>
                <a:cs typeface="+mn-cs"/>
              </a:rPr>
              <a:t>Saint David</a:t>
            </a:r>
            <a:r>
              <a:rPr lang="en-US" b="1" spc="600" dirty="0" smtClean="0">
                <a:solidFill>
                  <a:srgbClr val="FF0000"/>
                </a:solidFill>
                <a:latin typeface="Angelina" pitchFamily="2" charset="0"/>
              </a:rPr>
              <a:t/>
            </a:r>
            <a:br>
              <a:rPr lang="en-US" b="1" spc="600" dirty="0" smtClean="0">
                <a:solidFill>
                  <a:srgbClr val="FF0000"/>
                </a:solidFill>
                <a:latin typeface="Angelina" pitchFamily="2" charset="0"/>
              </a:rPr>
            </a:br>
            <a:endParaRPr lang="en-US" b="1" spc="600" dirty="0">
              <a:solidFill>
                <a:srgbClr val="FF0000"/>
              </a:solidFill>
            </a:endParaRPr>
          </a:p>
        </p:txBody>
      </p:sp>
      <p:sp>
        <p:nvSpPr>
          <p:cNvPr id="3" name="Content Placeholder 2"/>
          <p:cNvSpPr>
            <a:spLocks noGrp="1"/>
          </p:cNvSpPr>
          <p:nvPr>
            <p:ph idx="1"/>
          </p:nvPr>
        </p:nvSpPr>
        <p:spPr>
          <a:xfrm>
            <a:off x="457200" y="2071678"/>
            <a:ext cx="8543956" cy="4500594"/>
          </a:xfrm>
        </p:spPr>
        <p:txBody>
          <a:bodyPr>
            <a:noAutofit/>
          </a:bodyPr>
          <a:lstStyle/>
          <a:p>
            <a:pPr>
              <a:spcBef>
                <a:spcPts val="600"/>
              </a:spcBef>
              <a:buNone/>
            </a:pPr>
            <a:endParaRPr lang="en-US" sz="2000" dirty="0" smtClean="0"/>
          </a:p>
          <a:p>
            <a:pPr>
              <a:spcBef>
                <a:spcPts val="600"/>
              </a:spcBef>
              <a:buClr>
                <a:srgbClr val="00B050"/>
              </a:buClr>
              <a:buSzPct val="111000"/>
            </a:pPr>
            <a:r>
              <a:rPr lang="en-GB" sz="2000" dirty="0" smtClean="0">
                <a:solidFill>
                  <a:srgbClr val="FF0000"/>
                </a:solidFill>
                <a:latin typeface="Comic Sans MS" pitchFamily="66" charset="0"/>
              </a:rPr>
              <a:t>The most well-known story regarding Dewi's life is when they were to decide whether Dewi was to be Archbishop. </a:t>
            </a:r>
          </a:p>
          <a:p>
            <a:pPr>
              <a:spcBef>
                <a:spcPts val="600"/>
              </a:spcBef>
              <a:buClr>
                <a:srgbClr val="00B050"/>
              </a:buClr>
              <a:buSzPct val="111000"/>
              <a:buNone/>
            </a:pPr>
            <a:endParaRPr lang="en-GB" sz="2000" dirty="0" smtClean="0">
              <a:solidFill>
                <a:srgbClr val="FF0000"/>
              </a:solidFill>
              <a:latin typeface="Comic Sans MS" pitchFamily="66" charset="0"/>
            </a:endParaRPr>
          </a:p>
          <a:p>
            <a:pPr>
              <a:spcBef>
                <a:spcPts val="600"/>
              </a:spcBef>
              <a:buClr>
                <a:srgbClr val="00B050"/>
              </a:buClr>
              <a:buSzPct val="111000"/>
            </a:pPr>
            <a:r>
              <a:rPr lang="en-GB" sz="2000" dirty="0" smtClean="0">
                <a:solidFill>
                  <a:srgbClr val="FF0000"/>
                </a:solidFill>
                <a:latin typeface="Comic Sans MS" pitchFamily="66" charset="0"/>
              </a:rPr>
              <a:t>A great crowd gathered at the synod, and when Dewi stood up to speak, one of the congregation shouted, 'We won't be able to see or hear him'. At that instant the ground rose till everyone could see and hear Dewi!</a:t>
            </a:r>
            <a:endParaRPr lang="en-US" sz="2000" dirty="0" smtClean="0">
              <a:solidFill>
                <a:srgbClr val="FF0000"/>
              </a:solidFill>
              <a:latin typeface="Comic Sans MS" pitchFamily="66" charset="0"/>
            </a:endParaRPr>
          </a:p>
          <a:p>
            <a:pPr>
              <a:spcBef>
                <a:spcPts val="600"/>
              </a:spcBef>
              <a:buNone/>
            </a:pPr>
            <a:endParaRPr lang="en-GB" sz="2000" dirty="0" smtClean="0">
              <a:latin typeface="Comic Sans MS" pitchFamily="66" charset="0"/>
            </a:endParaRPr>
          </a:p>
          <a:p>
            <a:pPr>
              <a:spcBef>
                <a:spcPts val="600"/>
              </a:spcBef>
              <a:buClr>
                <a:srgbClr val="00B050"/>
              </a:buClr>
              <a:buSzPct val="111000"/>
            </a:pPr>
            <a:r>
              <a:rPr lang="en-GB" sz="2000" dirty="0" smtClean="0">
                <a:solidFill>
                  <a:srgbClr val="FF0000"/>
                </a:solidFill>
                <a:latin typeface="Comic Sans MS" pitchFamily="66" charset="0"/>
              </a:rPr>
              <a:t>Unsurprisingly, it was decided, very shortly afterwards, that Dewi would be the Archbishop</a:t>
            </a:r>
          </a:p>
          <a:p>
            <a:pPr>
              <a:spcBef>
                <a:spcPts val="600"/>
              </a:spcBef>
              <a:buNone/>
            </a:pPr>
            <a:endParaRPr lang="en-GB" sz="2000" dirty="0" smtClean="0"/>
          </a:p>
          <a:p>
            <a:pPr>
              <a:lnSpc>
                <a:spcPct val="150000"/>
              </a:lnSpc>
              <a:buNone/>
            </a:pPr>
            <a:endParaRPr lang="en-US" sz="2800" b="1" spc="600" dirty="0" smtClean="0">
              <a:solidFill>
                <a:srgbClr val="FF0000"/>
              </a:solidFill>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2000"/>
                                        <p:tgtEl>
                                          <p:spTgt spid="3">
                                            <p:txEl>
                                              <p:pRg st="3" end="3"/>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lynOgwynFalls.jpg"/>
          <p:cNvPicPr>
            <a:picLocks noChangeAspect="1"/>
          </p:cNvPicPr>
          <p:nvPr/>
        </p:nvPicPr>
        <p:blipFill>
          <a:blip r:embed="rId2" cstate="print"/>
          <a:srcRect t="9692" b="36123"/>
          <a:stretch>
            <a:fillRect/>
          </a:stretch>
        </p:blipFill>
        <p:spPr>
          <a:xfrm>
            <a:off x="0" y="0"/>
            <a:ext cx="9144000" cy="1714488"/>
          </a:xfrm>
          <a:prstGeom prst="rect">
            <a:avLst/>
          </a:prstGeom>
        </p:spPr>
      </p:pic>
      <p:sp>
        <p:nvSpPr>
          <p:cNvPr id="2" name="Title 1"/>
          <p:cNvSpPr>
            <a:spLocks noGrp="1"/>
          </p:cNvSpPr>
          <p:nvPr>
            <p:ph type="title"/>
          </p:nvPr>
        </p:nvSpPr>
        <p:spPr>
          <a:xfrm>
            <a:off x="428596" y="214290"/>
            <a:ext cx="8229600" cy="1357314"/>
          </a:xfrm>
        </p:spPr>
        <p:txBody>
          <a:bodyPr>
            <a:normAutofit fontScale="90000"/>
          </a:bodyPr>
          <a:lstStyle/>
          <a:p>
            <a:pPr>
              <a:lnSpc>
                <a:spcPct val="150000"/>
              </a:lnSpc>
            </a:pPr>
            <a:r>
              <a:rPr lang="en-GB" b="1" spc="600" dirty="0" smtClean="0">
                <a:solidFill>
                  <a:srgbClr val="FF0000"/>
                </a:solidFill>
                <a:latin typeface="+mn-lt"/>
              </a:rPr>
              <a:t/>
            </a:r>
            <a:br>
              <a:rPr lang="en-GB" b="1" spc="600" dirty="0" smtClean="0">
                <a:solidFill>
                  <a:srgbClr val="FF0000"/>
                </a:solidFill>
                <a:latin typeface="+mn-lt"/>
              </a:rPr>
            </a:br>
            <a:r>
              <a:rPr lang="en-GB" sz="6700" b="1" spc="300" dirty="0" smtClean="0">
                <a:solidFill>
                  <a:srgbClr val="00B050"/>
                </a:solidFill>
                <a:effectLst>
                  <a:outerShdw blurRad="25400" dist="25400" dir="5400000" algn="ctr" rotWithShape="0">
                    <a:srgbClr val="FF0000"/>
                  </a:outerShdw>
                </a:effectLst>
                <a:latin typeface="Angelina" pitchFamily="2" charset="0"/>
                <a:ea typeface="+mn-ea"/>
                <a:cs typeface="+mn-cs"/>
              </a:rPr>
              <a:t>Saint David</a:t>
            </a:r>
            <a:r>
              <a:rPr lang="en-US" b="1" spc="600" dirty="0" smtClean="0">
                <a:solidFill>
                  <a:srgbClr val="00B050"/>
                </a:solidFill>
                <a:latin typeface="Angelina" pitchFamily="2" charset="0"/>
              </a:rPr>
              <a:t/>
            </a:r>
            <a:br>
              <a:rPr lang="en-US" b="1" spc="600" dirty="0" smtClean="0">
                <a:solidFill>
                  <a:srgbClr val="00B050"/>
                </a:solidFill>
                <a:latin typeface="Angelina" pitchFamily="2" charset="0"/>
              </a:rPr>
            </a:br>
            <a:endParaRPr lang="en-US" b="1" spc="600" dirty="0">
              <a:solidFill>
                <a:srgbClr val="00B050"/>
              </a:solidFill>
            </a:endParaRPr>
          </a:p>
        </p:txBody>
      </p:sp>
      <p:sp>
        <p:nvSpPr>
          <p:cNvPr id="3" name="Content Placeholder 2"/>
          <p:cNvSpPr>
            <a:spLocks noGrp="1"/>
          </p:cNvSpPr>
          <p:nvPr>
            <p:ph idx="1"/>
          </p:nvPr>
        </p:nvSpPr>
        <p:spPr>
          <a:xfrm>
            <a:off x="457200" y="2071678"/>
            <a:ext cx="8543956" cy="3857652"/>
          </a:xfrm>
        </p:spPr>
        <p:txBody>
          <a:bodyPr>
            <a:noAutofit/>
          </a:bodyPr>
          <a:lstStyle/>
          <a:p>
            <a:pPr>
              <a:spcBef>
                <a:spcPts val="600"/>
              </a:spcBef>
              <a:buClr>
                <a:srgbClr val="00B050"/>
              </a:buClr>
              <a:buSzPct val="111000"/>
            </a:pPr>
            <a:r>
              <a:rPr lang="en-GB" sz="2000" dirty="0" smtClean="0">
                <a:solidFill>
                  <a:srgbClr val="FF0000"/>
                </a:solidFill>
                <a:latin typeface="Comic Sans MS" pitchFamily="66" charset="0"/>
              </a:rPr>
              <a:t>On a Tuesday, the first day of March, in the year 589, Dewi passed away and his monastery is said to have been </a:t>
            </a:r>
            <a:r>
              <a:rPr lang="en-GB" sz="2000" i="1" dirty="0" smtClean="0">
                <a:solidFill>
                  <a:srgbClr val="FF0000"/>
                </a:solidFill>
                <a:latin typeface="Comic Sans MS" pitchFamily="66" charset="0"/>
              </a:rPr>
              <a:t>'filled with angels as his soul was received</a:t>
            </a:r>
            <a:r>
              <a:rPr lang="en-GB" sz="2000" dirty="0" smtClean="0">
                <a:solidFill>
                  <a:srgbClr val="FF0000"/>
                </a:solidFill>
                <a:latin typeface="Comic Sans MS" pitchFamily="66" charset="0"/>
              </a:rPr>
              <a:t>’</a:t>
            </a:r>
            <a:endParaRPr lang="en-US" sz="2000" dirty="0" smtClean="0">
              <a:solidFill>
                <a:srgbClr val="FF0000"/>
              </a:solidFill>
              <a:latin typeface="Comic Sans MS" pitchFamily="66" charset="0"/>
            </a:endParaRPr>
          </a:p>
          <a:p>
            <a:pPr>
              <a:spcBef>
                <a:spcPts val="600"/>
              </a:spcBef>
              <a:buNone/>
            </a:pPr>
            <a:endParaRPr lang="en-GB" sz="2000" dirty="0" smtClean="0">
              <a:latin typeface="Comic Sans MS" pitchFamily="66" charset="0"/>
            </a:endParaRPr>
          </a:p>
          <a:p>
            <a:pPr>
              <a:spcBef>
                <a:spcPts val="600"/>
              </a:spcBef>
              <a:buClr>
                <a:srgbClr val="00B050"/>
              </a:buClr>
              <a:buSzPct val="111000"/>
            </a:pPr>
            <a:r>
              <a:rPr lang="en-GB" sz="2000" dirty="0" smtClean="0">
                <a:solidFill>
                  <a:srgbClr val="FF0000"/>
                </a:solidFill>
                <a:latin typeface="Comic Sans MS" pitchFamily="66" charset="0"/>
              </a:rPr>
              <a:t>Dewi's body was buried in the grounds of his own monastery, where the Cathedral of St David in West Wales now stands</a:t>
            </a:r>
            <a:endParaRPr lang="en-US" sz="2000" dirty="0" smtClean="0">
              <a:solidFill>
                <a:srgbClr val="FF0000"/>
              </a:solidFill>
              <a:latin typeface="Comic Sans MS" pitchFamily="66" charset="0"/>
            </a:endParaRPr>
          </a:p>
          <a:p>
            <a:pPr>
              <a:spcBef>
                <a:spcPts val="600"/>
              </a:spcBef>
              <a:buClr>
                <a:srgbClr val="FF0000"/>
              </a:buClr>
              <a:buSzPct val="111000"/>
            </a:pPr>
            <a:endParaRPr lang="en-GB" sz="2000" dirty="0" smtClean="0">
              <a:solidFill>
                <a:srgbClr val="00B050"/>
              </a:solidFill>
              <a:latin typeface="Comic Sans MS" pitchFamily="66" charset="0"/>
            </a:endParaRPr>
          </a:p>
          <a:p>
            <a:pPr>
              <a:spcBef>
                <a:spcPts val="600"/>
              </a:spcBef>
              <a:buClr>
                <a:srgbClr val="00B050"/>
              </a:buClr>
              <a:buSzPct val="111000"/>
            </a:pPr>
            <a:r>
              <a:rPr lang="en-GB" sz="2000" dirty="0" smtClean="0">
                <a:solidFill>
                  <a:srgbClr val="FF0000"/>
                </a:solidFill>
                <a:latin typeface="Comic Sans MS" pitchFamily="66" charset="0"/>
              </a:rPr>
              <a:t>David was canonised as a Saint in 1120 by Pope Callactus and for this he was declared the Patron Saint of Wales</a:t>
            </a:r>
            <a:endParaRPr lang="en-US" sz="2000" dirty="0" smtClean="0">
              <a:solidFill>
                <a:srgbClr val="FF0000"/>
              </a:solidFill>
              <a:latin typeface="Comic Sans MS" pitchFamily="66" charset="0"/>
            </a:endParaRPr>
          </a:p>
          <a:p>
            <a:pPr>
              <a:spcBef>
                <a:spcPts val="600"/>
              </a:spcBef>
              <a:buNone/>
            </a:pPr>
            <a:endParaRPr lang="en-US" sz="2000" dirty="0" smtClean="0"/>
          </a:p>
          <a:p>
            <a:pPr>
              <a:spcBef>
                <a:spcPts val="600"/>
              </a:spcBef>
              <a:buClr>
                <a:srgbClr val="00B050"/>
              </a:buClr>
              <a:buSzPct val="111000"/>
            </a:pPr>
            <a:r>
              <a:rPr lang="en-GB" sz="2000" dirty="0" smtClean="0">
                <a:solidFill>
                  <a:srgbClr val="FF0000"/>
                </a:solidFill>
                <a:latin typeface="Comic Sans MS" pitchFamily="66" charset="0"/>
              </a:rPr>
              <a:t>St Davids Day is celebrated throughout Wales on March 1</a:t>
            </a:r>
            <a:r>
              <a:rPr lang="en-GB" sz="2000" baseline="30000" dirty="0" smtClean="0">
                <a:solidFill>
                  <a:srgbClr val="FF0000"/>
                </a:solidFill>
                <a:latin typeface="Comic Sans MS" pitchFamily="66" charset="0"/>
              </a:rPr>
              <a:t>st</a:t>
            </a:r>
            <a:r>
              <a:rPr lang="en-GB" sz="2000" dirty="0" smtClean="0">
                <a:solidFill>
                  <a:srgbClr val="FF0000"/>
                </a:solidFill>
                <a:latin typeface="Comic Sans MS" pitchFamily="66" charset="0"/>
              </a:rPr>
              <a:t> every year</a:t>
            </a:r>
            <a:endParaRPr lang="en-US" sz="2000" dirty="0" smtClean="0">
              <a:solidFill>
                <a:srgbClr val="FF0000"/>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2000"/>
                                        <p:tgtEl>
                                          <p:spTgt spid="3">
                                            <p:txEl>
                                              <p:pRg st="2" end="2"/>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2000"/>
                                        <p:tgtEl>
                                          <p:spTgt spid="3">
                                            <p:txEl>
                                              <p:pRg st="4" end="4"/>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ww.worldstatesmen.org/gb-w-col.gif"/>
          <p:cNvPicPr>
            <a:picLocks noChangeAspect="1" noChangeArrowheads="1"/>
          </p:cNvPicPr>
          <p:nvPr/>
        </p:nvPicPr>
        <p:blipFill>
          <a:blip r:embed="rId2" cstate="print"/>
          <a:srcRect/>
          <a:stretch>
            <a:fillRect/>
          </a:stretch>
        </p:blipFill>
        <p:spPr bwMode="auto">
          <a:xfrm>
            <a:off x="3571868" y="3000372"/>
            <a:ext cx="2000264" cy="1000132"/>
          </a:xfrm>
          <a:prstGeom prst="rect">
            <a:avLst/>
          </a:prstGeom>
          <a:noFill/>
        </p:spPr>
      </p:pic>
      <p:pic>
        <p:nvPicPr>
          <p:cNvPr id="1026" name="Picture 2"/>
          <p:cNvPicPr>
            <a:picLocks noChangeAspect="1" noChangeArrowheads="1"/>
          </p:cNvPicPr>
          <p:nvPr/>
        </p:nvPicPr>
        <p:blipFill>
          <a:blip r:embed="rId3" cstate="print"/>
          <a:srcRect/>
          <a:stretch>
            <a:fillRect/>
          </a:stretch>
        </p:blipFill>
        <p:spPr bwMode="auto">
          <a:xfrm>
            <a:off x="214282" y="142852"/>
            <a:ext cx="2141521" cy="1337748"/>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a:off x="7358082" y="5171495"/>
            <a:ext cx="1504950" cy="1323975"/>
          </a:xfrm>
          <a:prstGeom prst="rect">
            <a:avLst/>
          </a:prstGeom>
          <a:noFill/>
          <a:ln w="9525">
            <a:noFill/>
            <a:miter lim="800000"/>
            <a:headEnd/>
            <a:tailEnd/>
          </a:ln>
          <a:effectLst/>
        </p:spPr>
      </p:pic>
      <p:sp>
        <p:nvSpPr>
          <p:cNvPr id="5" name="TextBox 4"/>
          <p:cNvSpPr txBox="1"/>
          <p:nvPr/>
        </p:nvSpPr>
        <p:spPr>
          <a:xfrm>
            <a:off x="357158" y="928670"/>
            <a:ext cx="8429684" cy="4524315"/>
          </a:xfrm>
          <a:prstGeom prst="rect">
            <a:avLst/>
          </a:prstGeom>
          <a:noFill/>
        </p:spPr>
        <p:txBody>
          <a:bodyPr wrap="square" rtlCol="0">
            <a:spAutoFit/>
          </a:bodyPr>
          <a:lstStyle/>
          <a:p>
            <a:pPr algn="ctr">
              <a:lnSpc>
                <a:spcPct val="200000"/>
              </a:lnSpc>
            </a:pPr>
            <a:r>
              <a:rPr lang="en-GB" sz="7200" b="1" dirty="0" smtClean="0">
                <a:solidFill>
                  <a:srgbClr val="00B050"/>
                </a:solidFill>
                <a:effectLst>
                  <a:outerShdw blurRad="38100" dist="38100" dir="2700000" algn="tl">
                    <a:srgbClr val="FF0000"/>
                  </a:outerShdw>
                </a:effectLst>
                <a:latin typeface="Angelina" pitchFamily="2" charset="0"/>
              </a:rPr>
              <a:t>Diolch yn fawr</a:t>
            </a:r>
          </a:p>
          <a:p>
            <a:pPr algn="ctr">
              <a:lnSpc>
                <a:spcPct val="200000"/>
              </a:lnSpc>
            </a:pPr>
            <a:r>
              <a:rPr lang="en-GB" sz="7200" b="1" dirty="0" smtClean="0">
                <a:solidFill>
                  <a:srgbClr val="FF0000"/>
                </a:solidFill>
                <a:effectLst>
                  <a:outerShdw blurRad="38100" dist="38100" dir="2700000" algn="tl">
                    <a:srgbClr val="00B050"/>
                  </a:outerShdw>
                </a:effectLst>
                <a:latin typeface="Angelina" pitchFamily="2" charset="0"/>
              </a:rPr>
              <a:t>Thank You</a:t>
            </a:r>
            <a:endParaRPr lang="en-US" sz="7200" b="1" dirty="0">
              <a:solidFill>
                <a:srgbClr val="FF0000"/>
              </a:solidFill>
              <a:effectLst>
                <a:outerShdw blurRad="38100" dist="38100" dir="2700000" algn="tl">
                  <a:srgbClr val="00B050"/>
                </a:outerShdw>
              </a:effectLst>
              <a:latin typeface="Angelina" pitchFamily="2" charset="0"/>
            </a:endParaRPr>
          </a:p>
        </p:txBody>
      </p:sp>
      <p:sp>
        <p:nvSpPr>
          <p:cNvPr id="6" name="TextBox 5"/>
          <p:cNvSpPr txBox="1"/>
          <p:nvPr/>
        </p:nvSpPr>
        <p:spPr>
          <a:xfrm>
            <a:off x="214282" y="5572140"/>
            <a:ext cx="3714776" cy="923330"/>
          </a:xfrm>
          <a:prstGeom prst="rect">
            <a:avLst/>
          </a:prstGeom>
          <a:noFill/>
        </p:spPr>
        <p:txBody>
          <a:bodyPr wrap="square" rtlCol="0">
            <a:spAutoFit/>
          </a:bodyPr>
          <a:lstStyle/>
          <a:p>
            <a:r>
              <a:rPr lang="en-GB" dirty="0" smtClean="0">
                <a:solidFill>
                  <a:srgbClr val="FF0000"/>
                </a:solidFill>
                <a:effectLst>
                  <a:outerShdw blurRad="38100" dist="38100" dir="5400000" algn="r" rotWithShape="0">
                    <a:schemeClr val="tx1"/>
                  </a:outerShdw>
                </a:effectLst>
              </a:rPr>
              <a:t>Victoria English</a:t>
            </a:r>
          </a:p>
          <a:p>
            <a:r>
              <a:rPr lang="en-GB" dirty="0" smtClean="0">
                <a:solidFill>
                  <a:srgbClr val="00B050"/>
                </a:solidFill>
                <a:effectLst>
                  <a:outerShdw blurRad="38100" dist="38100" dir="5400000" algn="r" rotWithShape="0">
                    <a:schemeClr val="tx1"/>
                  </a:outerShdw>
                </a:effectLst>
              </a:rPr>
              <a:t>Independent Living Skills Tutor</a:t>
            </a:r>
          </a:p>
          <a:p>
            <a:r>
              <a:rPr lang="en-GB" dirty="0" smtClean="0">
                <a:solidFill>
                  <a:srgbClr val="FF0000"/>
                </a:solidFill>
                <a:effectLst>
                  <a:outerShdw blurRad="38100" dist="38100" dir="5400000" algn="r" rotWithShape="0">
                    <a:schemeClr val="tx1"/>
                  </a:outerShdw>
                </a:effectLst>
              </a:rPr>
              <a:t>Coleg Gwent</a:t>
            </a:r>
            <a:endParaRPr lang="en-US" dirty="0" smtClean="0">
              <a:solidFill>
                <a:srgbClr val="FF0000"/>
              </a:solidFill>
              <a:effectLst>
                <a:outerShdw blurRad="38100" dist="38100" dir="5400000" algn="r" rotWithShape="0">
                  <a:schemeClr val="tx1"/>
                </a:outerShdw>
              </a:effectLst>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50000" autoRev="1" fill="hold" nodeType="afterEffect">
                                  <p:stCondLst>
                                    <p:cond delay="0"/>
                                  </p:stCondLst>
                                  <p:iterate type="wd">
                                    <p:tmPct val="10000"/>
                                  </p:iterate>
                                  <p:childTnLst>
                                    <p:animScale>
                                      <p:cBhvr>
                                        <p:cTn id="6" dur="2000" fill="hold"/>
                                        <p:tgtEl>
                                          <p:spTgt spid="5">
                                            <p:txEl>
                                              <p:pRg st="0" end="0"/>
                                            </p:txEl>
                                          </p:spTgt>
                                        </p:tgtEl>
                                      </p:cBhvr>
                                      <p:by x="150000" y="150000"/>
                                    </p:animScale>
                                  </p:childTnLst>
                                </p:cTn>
                              </p:par>
                            </p:childTnLst>
                          </p:cTn>
                        </p:par>
                        <p:par>
                          <p:cTn id="7" fill="hold">
                            <p:stCondLst>
                              <p:cond delay="4800"/>
                            </p:stCondLst>
                            <p:childTnLst>
                              <p:par>
                                <p:cTn id="8" presetID="6" presetClass="emph" presetSubtype="0" accel="50000" autoRev="1" fill="hold" nodeType="afterEffect">
                                  <p:stCondLst>
                                    <p:cond delay="0"/>
                                  </p:stCondLst>
                                  <p:iterate type="wd">
                                    <p:tmPct val="10000"/>
                                  </p:iterate>
                                  <p:childTnLst>
                                    <p:animScale>
                                      <p:cBhvr>
                                        <p:cTn id="9" dur="2000" fill="hold"/>
                                        <p:tgtEl>
                                          <p:spTgt spid="5">
                                            <p:txEl>
                                              <p:pRg st="1" end="1"/>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013 Y DDRAIG GOCH the Red Dragon (UK Exclusive) - Ty Beanie Babies"/>
          <p:cNvPicPr>
            <a:picLocks noChangeAspect="1" noChangeArrowheads="1"/>
          </p:cNvPicPr>
          <p:nvPr/>
        </p:nvPicPr>
        <p:blipFill>
          <a:blip r:embed="rId2" cstate="print"/>
          <a:srcRect/>
          <a:stretch>
            <a:fillRect/>
          </a:stretch>
        </p:blipFill>
        <p:spPr bwMode="auto">
          <a:xfrm>
            <a:off x="4286248" y="3000372"/>
            <a:ext cx="714380" cy="714380"/>
          </a:xfrm>
          <a:prstGeom prst="rect">
            <a:avLst/>
          </a:prstGeom>
          <a:noFill/>
        </p:spPr>
      </p:pic>
      <p:pic>
        <p:nvPicPr>
          <p:cNvPr id="1026" name="Picture 2"/>
          <p:cNvPicPr>
            <a:picLocks noChangeAspect="1" noChangeArrowheads="1"/>
          </p:cNvPicPr>
          <p:nvPr/>
        </p:nvPicPr>
        <p:blipFill>
          <a:blip r:embed="rId3" cstate="print"/>
          <a:srcRect/>
          <a:stretch>
            <a:fillRect/>
          </a:stretch>
        </p:blipFill>
        <p:spPr bwMode="auto">
          <a:xfrm>
            <a:off x="214282" y="142852"/>
            <a:ext cx="2141521" cy="1337748"/>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a:off x="7358082" y="5171495"/>
            <a:ext cx="1504950" cy="1323975"/>
          </a:xfrm>
          <a:prstGeom prst="rect">
            <a:avLst/>
          </a:prstGeom>
          <a:noFill/>
          <a:ln w="9525">
            <a:noFill/>
            <a:miter lim="800000"/>
            <a:headEnd/>
            <a:tailEnd/>
          </a:ln>
          <a:effectLst/>
        </p:spPr>
      </p:pic>
      <p:pic>
        <p:nvPicPr>
          <p:cNvPr id="2" name="Picture 2"/>
          <p:cNvPicPr>
            <a:picLocks noChangeAspect="1" noChangeArrowheads="1"/>
          </p:cNvPicPr>
          <p:nvPr/>
        </p:nvPicPr>
        <p:blipFill>
          <a:blip r:embed="rId5" cstate="print"/>
          <a:srcRect/>
          <a:stretch>
            <a:fillRect/>
          </a:stretch>
        </p:blipFill>
        <p:spPr bwMode="auto">
          <a:xfrm>
            <a:off x="2214546" y="2000240"/>
            <a:ext cx="4620609" cy="2915211"/>
          </a:xfrm>
          <a:prstGeom prst="rect">
            <a:avLst/>
          </a:prstGeom>
          <a:ln>
            <a:noFill/>
          </a:ln>
          <a:effectLst>
            <a:outerShdw blurRad="190500" algn="tl" rotWithShape="0">
              <a:schemeClr val="tx1">
                <a:lumMod val="50000"/>
                <a:lumOff val="50000"/>
                <a:alpha val="70000"/>
              </a:schemeClr>
            </a:outerShdw>
          </a:effectLst>
        </p:spPr>
      </p:pic>
    </p:spTree>
  </p:cSld>
  <p:clrMapOvr>
    <a:masterClrMapping/>
  </p:clrMapOvr>
  <p:transition spd="med" advClick="0" advTm="300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50000" decel="50000" fill="hold" nodeType="afterEffect">
                                  <p:stCondLst>
                                    <p:cond delay="0"/>
                                  </p:stCondLst>
                                  <p:childTnLst>
                                    <p:animScale>
                                      <p:cBhvr>
                                        <p:cTn id="6" dur="2000" fill="hold"/>
                                        <p:tgtEl>
                                          <p:spTgt spid="2"/>
                                        </p:tgtEl>
                                      </p:cBhvr>
                                      <p:by x="15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468313" y="1341438"/>
            <a:ext cx="8280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1">
              <a:latin typeface="Calibri" pitchFamily="34" charset="0"/>
            </a:endParaRPr>
          </a:p>
        </p:txBody>
      </p:sp>
      <p:sp>
        <p:nvSpPr>
          <p:cNvPr id="4099" name="Text Box 5"/>
          <p:cNvSpPr txBox="1">
            <a:spLocks noChangeArrowheads="1"/>
          </p:cNvSpPr>
          <p:nvPr/>
        </p:nvSpPr>
        <p:spPr bwMode="auto">
          <a:xfrm>
            <a:off x="827088" y="908050"/>
            <a:ext cx="756126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sz="2000">
                <a:latin typeface="Comic Sans MS" pitchFamily="66" charset="0"/>
              </a:rPr>
              <a:t>Wales is famous for having old legends and folklore – these stories give us an insight into the lives and beliefs of  people who lived here hundreds and hundreds of years ago.  </a:t>
            </a:r>
          </a:p>
        </p:txBody>
      </p:sp>
      <p:pic>
        <p:nvPicPr>
          <p:cNvPr id="4100" name="Picture 18" descr="wales-counties"/>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2627313" y="2571750"/>
            <a:ext cx="3594100" cy="3851275"/>
          </a:xfrm>
        </p:spPr>
      </p:pic>
    </p:spTree>
    <p:extLst>
      <p:ext uri="{BB962C8B-B14F-4D97-AF65-F5344CB8AC3E}">
        <p14:creationId xmlns:p14="http://schemas.microsoft.com/office/powerpoint/2010/main" val="438921844"/>
      </p:ext>
    </p:extLst>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lynOgwynFalls.jpg"/>
          <p:cNvPicPr>
            <a:picLocks noChangeAspect="1"/>
          </p:cNvPicPr>
          <p:nvPr/>
        </p:nvPicPr>
        <p:blipFill>
          <a:blip r:embed="rId2" cstate="print"/>
          <a:srcRect t="9692" b="36123"/>
          <a:stretch>
            <a:fillRect/>
          </a:stretch>
        </p:blipFill>
        <p:spPr>
          <a:xfrm>
            <a:off x="0" y="5143512"/>
            <a:ext cx="9144000" cy="1714488"/>
          </a:xfrm>
          <a:prstGeom prst="rect">
            <a:avLst/>
          </a:prstGeom>
        </p:spPr>
      </p:pic>
      <p:sp>
        <p:nvSpPr>
          <p:cNvPr id="4" name="Rectangle 3"/>
          <p:cNvSpPr/>
          <p:nvPr/>
        </p:nvSpPr>
        <p:spPr>
          <a:xfrm>
            <a:off x="0" y="0"/>
            <a:ext cx="9144000" cy="5072074"/>
          </a:xfrm>
          <a:prstGeom prst="rect">
            <a:avLst/>
          </a:prstGeom>
          <a:gradFill>
            <a:gsLst>
              <a:gs pos="32000">
                <a:srgbClr val="FF0000"/>
              </a:gs>
              <a:gs pos="32000">
                <a:srgbClr val="FF0000">
                  <a:alpha val="86000"/>
                </a:srgbClr>
              </a:gs>
              <a:gs pos="32000">
                <a:srgbClr val="FF0000">
                  <a:alpha val="86000"/>
                </a:srgbClr>
              </a:gs>
              <a:gs pos="50000">
                <a:schemeClr val="accent1">
                  <a:tint val="44500"/>
                  <a:satMod val="160000"/>
                </a:schemeClr>
              </a:gs>
              <a:gs pos="100000">
                <a:schemeClr val="accent1">
                  <a:tint val="23500"/>
                  <a:satMod val="160000"/>
                </a:schemeClr>
              </a:gs>
            </a:gsLst>
            <a:lin ang="5400000" scaled="0"/>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285852" y="785794"/>
            <a:ext cx="6572296" cy="1015663"/>
          </a:xfrm>
          <a:prstGeom prst="rect">
            <a:avLst/>
          </a:prstGeom>
          <a:noFill/>
        </p:spPr>
        <p:txBody>
          <a:bodyPr wrap="square" rtlCol="0">
            <a:spAutoFit/>
          </a:bodyPr>
          <a:lstStyle/>
          <a:p>
            <a:pPr algn="ctr"/>
            <a:r>
              <a:rPr lang="en-GB" sz="6000" dirty="0" smtClean="0">
                <a:solidFill>
                  <a:schemeClr val="bg1"/>
                </a:solidFill>
                <a:effectLst>
                  <a:outerShdw blurRad="38100" dist="38100" dir="2700000" algn="tl">
                    <a:srgbClr val="000000"/>
                  </a:outerShdw>
                </a:effectLst>
                <a:latin typeface="Angelina" pitchFamily="2" charset="0"/>
              </a:rPr>
              <a:t>Beddgelert</a:t>
            </a:r>
            <a:endParaRPr lang="en-US" sz="6000" dirty="0">
              <a:solidFill>
                <a:schemeClr val="bg1"/>
              </a:solidFill>
              <a:effectLst>
                <a:outerShdw blurRad="38100" dist="38100" dir="2700000" algn="tl">
                  <a:srgbClr val="000000"/>
                </a:outerShdw>
              </a:effectLst>
              <a:latin typeface="Angelina" pitchFamily="2" charset="0"/>
            </a:endParaRPr>
          </a:p>
        </p:txBody>
      </p:sp>
      <p:pic>
        <p:nvPicPr>
          <p:cNvPr id="19458" name="Picture 2"/>
          <p:cNvPicPr>
            <a:picLocks noChangeAspect="1" noChangeArrowheads="1"/>
          </p:cNvPicPr>
          <p:nvPr/>
        </p:nvPicPr>
        <p:blipFill>
          <a:blip r:embed="rId3" cstate="print"/>
          <a:stretch>
            <a:fillRect/>
          </a:stretch>
        </p:blipFill>
        <p:spPr bwMode="auto">
          <a:xfrm>
            <a:off x="2643174" y="2214554"/>
            <a:ext cx="3848100" cy="2616708"/>
          </a:xfrm>
          <a:prstGeom prst="rect">
            <a:avLst/>
          </a:prstGeom>
          <a:ln>
            <a:noFill/>
          </a:ln>
          <a:effectLst>
            <a:softEdge rad="112500"/>
          </a:effectLst>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9458"/>
                                        </p:tgtEl>
                                        <p:attrNameLst>
                                          <p:attrName>style.visibility</p:attrName>
                                        </p:attrNameLst>
                                      </p:cBhvr>
                                      <p:to>
                                        <p:strVal val="visible"/>
                                      </p:to>
                                    </p:set>
                                    <p:animEffect transition="in" filter="fade">
                                      <p:cBhvr>
                                        <p:cTn id="11" dur="20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lynOgwynFalls.jpg"/>
          <p:cNvPicPr>
            <a:picLocks noChangeAspect="1"/>
          </p:cNvPicPr>
          <p:nvPr/>
        </p:nvPicPr>
        <p:blipFill>
          <a:blip r:embed="rId2" cstate="print"/>
          <a:srcRect t="9692" b="36123"/>
          <a:stretch>
            <a:fillRect/>
          </a:stretch>
        </p:blipFill>
        <p:spPr>
          <a:xfrm>
            <a:off x="0" y="0"/>
            <a:ext cx="9144000" cy="1714488"/>
          </a:xfrm>
          <a:prstGeom prst="rect">
            <a:avLst/>
          </a:prstGeom>
        </p:spPr>
      </p:pic>
      <p:sp>
        <p:nvSpPr>
          <p:cNvPr id="2" name="Title 1"/>
          <p:cNvSpPr>
            <a:spLocks noGrp="1"/>
          </p:cNvSpPr>
          <p:nvPr>
            <p:ph type="title"/>
          </p:nvPr>
        </p:nvSpPr>
        <p:spPr>
          <a:xfrm>
            <a:off x="428596" y="214290"/>
            <a:ext cx="8229600" cy="1357314"/>
          </a:xfrm>
        </p:spPr>
        <p:txBody>
          <a:bodyPr>
            <a:normAutofit fontScale="90000"/>
          </a:bodyPr>
          <a:lstStyle/>
          <a:p>
            <a:pPr>
              <a:lnSpc>
                <a:spcPct val="150000"/>
              </a:lnSpc>
            </a:pPr>
            <a:r>
              <a:rPr lang="en-GB" b="1" spc="600" dirty="0" smtClean="0">
                <a:solidFill>
                  <a:srgbClr val="FF0000"/>
                </a:solidFill>
                <a:latin typeface="+mn-lt"/>
              </a:rPr>
              <a:t/>
            </a:r>
            <a:br>
              <a:rPr lang="en-GB" b="1" spc="600" dirty="0" smtClean="0">
                <a:solidFill>
                  <a:srgbClr val="FF0000"/>
                </a:solidFill>
                <a:latin typeface="+mn-lt"/>
              </a:rPr>
            </a:br>
            <a:r>
              <a:rPr lang="en-GB" sz="6700" b="1" spc="300" dirty="0" smtClean="0">
                <a:solidFill>
                  <a:srgbClr val="FF0000"/>
                </a:solidFill>
                <a:effectLst>
                  <a:outerShdw blurRad="25400" dist="38100" dir="2700000" algn="tl">
                    <a:srgbClr val="00B050"/>
                  </a:outerShdw>
                </a:effectLst>
                <a:latin typeface="Angelina" pitchFamily="2" charset="0"/>
                <a:ea typeface="+mn-ea"/>
                <a:cs typeface="+mn-cs"/>
              </a:rPr>
              <a:t>Beddgelert</a:t>
            </a:r>
            <a:r>
              <a:rPr lang="en-US" b="1" spc="600" dirty="0" smtClean="0">
                <a:solidFill>
                  <a:srgbClr val="FF0000"/>
                </a:solidFill>
                <a:effectLst>
                  <a:outerShdw blurRad="38100" dist="38100" dir="2700000" algn="tl">
                    <a:srgbClr val="00B050"/>
                  </a:outerShdw>
                </a:effectLst>
                <a:latin typeface="Angelina" pitchFamily="2" charset="0"/>
              </a:rPr>
              <a:t/>
            </a:r>
            <a:br>
              <a:rPr lang="en-US" b="1" spc="600" dirty="0" smtClean="0">
                <a:solidFill>
                  <a:srgbClr val="FF0000"/>
                </a:solidFill>
                <a:effectLst>
                  <a:outerShdw blurRad="38100" dist="38100" dir="2700000" algn="tl">
                    <a:srgbClr val="00B050"/>
                  </a:outerShdw>
                </a:effectLst>
                <a:latin typeface="Angelina" pitchFamily="2" charset="0"/>
              </a:rPr>
            </a:br>
            <a:endParaRPr lang="en-US" b="1" spc="600" dirty="0">
              <a:solidFill>
                <a:srgbClr val="FF0000"/>
              </a:solidFill>
              <a:effectLst>
                <a:outerShdw blurRad="38100" dist="38100" dir="2700000" algn="tl">
                  <a:srgbClr val="00B050"/>
                </a:outerShdw>
              </a:effectLst>
            </a:endParaRPr>
          </a:p>
        </p:txBody>
      </p:sp>
      <p:sp>
        <p:nvSpPr>
          <p:cNvPr id="3" name="Content Placeholder 2"/>
          <p:cNvSpPr>
            <a:spLocks noGrp="1"/>
          </p:cNvSpPr>
          <p:nvPr>
            <p:ph idx="1"/>
          </p:nvPr>
        </p:nvSpPr>
        <p:spPr>
          <a:xfrm>
            <a:off x="428596" y="2071678"/>
            <a:ext cx="8543956" cy="4357718"/>
          </a:xfrm>
        </p:spPr>
        <p:txBody>
          <a:bodyPr>
            <a:noAutofit/>
          </a:bodyPr>
          <a:lstStyle/>
          <a:p>
            <a:pPr>
              <a:spcBef>
                <a:spcPts val="600"/>
              </a:spcBef>
              <a:buClr>
                <a:srgbClr val="FF0000"/>
              </a:buClr>
              <a:buSzPct val="111000"/>
            </a:pPr>
            <a:r>
              <a:rPr lang="en-GB" sz="2000" dirty="0" smtClean="0">
                <a:solidFill>
                  <a:srgbClr val="00B050"/>
                </a:solidFill>
                <a:latin typeface="Comic Sans MS" pitchFamily="66" charset="0"/>
              </a:rPr>
              <a:t>The Welsh Prince Llewellyn had a favourite hound, Gelert,                            given to him by his father-in-law, King John</a:t>
            </a:r>
          </a:p>
          <a:p>
            <a:pPr>
              <a:spcBef>
                <a:spcPts val="600"/>
              </a:spcBef>
              <a:buClr>
                <a:srgbClr val="FF0000"/>
              </a:buClr>
              <a:buSzPct val="111000"/>
              <a:buNone/>
            </a:pPr>
            <a:endParaRPr lang="en-US" sz="2000" dirty="0" smtClean="0">
              <a:solidFill>
                <a:srgbClr val="00B050"/>
              </a:solidFill>
              <a:latin typeface="Comic Sans MS" pitchFamily="66" charset="0"/>
            </a:endParaRPr>
          </a:p>
          <a:p>
            <a:pPr>
              <a:spcBef>
                <a:spcPts val="600"/>
              </a:spcBef>
              <a:buClr>
                <a:srgbClr val="FF0000"/>
              </a:buClr>
              <a:buSzPct val="111000"/>
            </a:pPr>
            <a:r>
              <a:rPr lang="en-GB" sz="2000" dirty="0" smtClean="0">
                <a:solidFill>
                  <a:srgbClr val="00B050"/>
                </a:solidFill>
                <a:latin typeface="Comic Sans MS" pitchFamily="66" charset="0"/>
              </a:rPr>
              <a:t>The Prince trusted Gelert to watch the cradle of his baby son whilst he        was away from his castle</a:t>
            </a:r>
          </a:p>
          <a:p>
            <a:pPr>
              <a:spcBef>
                <a:spcPts val="600"/>
              </a:spcBef>
              <a:buClr>
                <a:srgbClr val="FF0000"/>
              </a:buClr>
              <a:buSzPct val="111000"/>
              <a:buNone/>
            </a:pPr>
            <a:endParaRPr lang="en-US" sz="2000" dirty="0" smtClean="0">
              <a:solidFill>
                <a:srgbClr val="00B050"/>
              </a:solidFill>
              <a:latin typeface="Comic Sans MS" pitchFamily="66" charset="0"/>
            </a:endParaRPr>
          </a:p>
          <a:p>
            <a:pPr>
              <a:spcBef>
                <a:spcPts val="600"/>
              </a:spcBef>
              <a:buClr>
                <a:srgbClr val="FF0000"/>
              </a:buClr>
              <a:buSzPct val="111000"/>
            </a:pPr>
            <a:r>
              <a:rPr lang="en-GB" sz="2000" dirty="0" smtClean="0">
                <a:solidFill>
                  <a:srgbClr val="00B050"/>
                </a:solidFill>
                <a:latin typeface="Comic Sans MS" pitchFamily="66" charset="0"/>
              </a:rPr>
              <a:t>One day, on his return, to his intense horror, he saw the baby cradle        empty and upset, the clothes dabbled with blood, and Gelert’s mouth dripping with gore. Hastily thinking that the hound had proved unfaithful,  had fallen on the child and devoured it.                                                                   In his rage the prince drew his sword and slew the dog</a:t>
            </a:r>
          </a:p>
          <a:p>
            <a:pPr>
              <a:spcBef>
                <a:spcPts val="600"/>
              </a:spcBef>
              <a:buClr>
                <a:srgbClr val="FF0000"/>
              </a:buClr>
              <a:buSzPct val="111000"/>
            </a:pPr>
            <a:endParaRPr lang="en-US" sz="2000" dirty="0" smtClean="0">
              <a:solidFill>
                <a:srgbClr val="00B050"/>
              </a:solidFill>
            </a:endParaRPr>
          </a:p>
          <a:p>
            <a:pPr>
              <a:lnSpc>
                <a:spcPct val="150000"/>
              </a:lnSpc>
              <a:buNone/>
            </a:pPr>
            <a:endParaRPr lang="en-US" sz="2400" dirty="0" smtClean="0"/>
          </a:p>
          <a:p>
            <a:pPr>
              <a:lnSpc>
                <a:spcPct val="150000"/>
              </a:lnSpc>
              <a:buNone/>
            </a:pPr>
            <a:endParaRPr lang="en-US" sz="2800" b="1" spc="600" dirty="0" smtClean="0">
              <a:solidFill>
                <a:srgbClr val="FF0000"/>
              </a:solidFill>
              <a:ea typeface="+mj-ea"/>
              <a:cs typeface="+mj-cs"/>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lynOgwynFalls.jpg"/>
          <p:cNvPicPr>
            <a:picLocks noChangeAspect="1"/>
          </p:cNvPicPr>
          <p:nvPr/>
        </p:nvPicPr>
        <p:blipFill>
          <a:blip r:embed="rId2" cstate="print"/>
          <a:srcRect t="9692" b="36123"/>
          <a:stretch>
            <a:fillRect/>
          </a:stretch>
        </p:blipFill>
        <p:spPr>
          <a:xfrm>
            <a:off x="0" y="0"/>
            <a:ext cx="9144000" cy="1714488"/>
          </a:xfrm>
          <a:prstGeom prst="rect">
            <a:avLst/>
          </a:prstGeom>
        </p:spPr>
      </p:pic>
      <p:sp>
        <p:nvSpPr>
          <p:cNvPr id="2" name="Title 1"/>
          <p:cNvSpPr>
            <a:spLocks noGrp="1"/>
          </p:cNvSpPr>
          <p:nvPr>
            <p:ph type="title"/>
          </p:nvPr>
        </p:nvSpPr>
        <p:spPr>
          <a:xfrm>
            <a:off x="428596" y="214290"/>
            <a:ext cx="8229600" cy="1357314"/>
          </a:xfrm>
        </p:spPr>
        <p:txBody>
          <a:bodyPr>
            <a:normAutofit fontScale="90000"/>
          </a:bodyPr>
          <a:lstStyle/>
          <a:p>
            <a:pPr>
              <a:lnSpc>
                <a:spcPct val="150000"/>
              </a:lnSpc>
            </a:pPr>
            <a:r>
              <a:rPr lang="en-GB" b="1" spc="600" dirty="0" smtClean="0">
                <a:solidFill>
                  <a:srgbClr val="FF0000"/>
                </a:solidFill>
                <a:latin typeface="+mn-lt"/>
              </a:rPr>
              <a:t/>
            </a:r>
            <a:br>
              <a:rPr lang="en-GB" b="1" spc="600" dirty="0" smtClean="0">
                <a:solidFill>
                  <a:srgbClr val="FF0000"/>
                </a:solidFill>
                <a:latin typeface="+mn-lt"/>
              </a:rPr>
            </a:br>
            <a:r>
              <a:rPr lang="en-GB" sz="6700" b="1" spc="300" dirty="0" smtClean="0">
                <a:solidFill>
                  <a:srgbClr val="FF0000"/>
                </a:solidFill>
                <a:effectLst>
                  <a:outerShdw blurRad="25400" dist="38100" dir="2700000" algn="tl">
                    <a:srgbClr val="00B050"/>
                  </a:outerShdw>
                </a:effectLst>
                <a:latin typeface="Angelina" pitchFamily="2" charset="0"/>
                <a:ea typeface="+mn-ea"/>
                <a:cs typeface="+mn-cs"/>
              </a:rPr>
              <a:t>Beddgelert</a:t>
            </a:r>
            <a:r>
              <a:rPr lang="en-US" b="1" spc="600" dirty="0" smtClean="0">
                <a:solidFill>
                  <a:srgbClr val="FF0000"/>
                </a:solidFill>
                <a:latin typeface="Angelina" pitchFamily="2" charset="0"/>
              </a:rPr>
              <a:t/>
            </a:r>
            <a:br>
              <a:rPr lang="en-US" b="1" spc="600" dirty="0" smtClean="0">
                <a:solidFill>
                  <a:srgbClr val="FF0000"/>
                </a:solidFill>
                <a:latin typeface="Angelina" pitchFamily="2" charset="0"/>
              </a:rPr>
            </a:br>
            <a:endParaRPr lang="en-US" b="1" spc="600" dirty="0">
              <a:solidFill>
                <a:srgbClr val="FF0000"/>
              </a:solidFill>
            </a:endParaRPr>
          </a:p>
        </p:txBody>
      </p:sp>
      <p:sp>
        <p:nvSpPr>
          <p:cNvPr id="3" name="Content Placeholder 2"/>
          <p:cNvSpPr>
            <a:spLocks noGrp="1"/>
          </p:cNvSpPr>
          <p:nvPr>
            <p:ph idx="1"/>
          </p:nvPr>
        </p:nvSpPr>
        <p:spPr>
          <a:xfrm>
            <a:off x="457200" y="2071678"/>
            <a:ext cx="8543956" cy="3714776"/>
          </a:xfrm>
        </p:spPr>
        <p:txBody>
          <a:bodyPr>
            <a:noAutofit/>
          </a:bodyPr>
          <a:lstStyle/>
          <a:p>
            <a:pPr>
              <a:spcBef>
                <a:spcPts val="600"/>
              </a:spcBef>
              <a:buClr>
                <a:srgbClr val="FF0000"/>
              </a:buClr>
              <a:buSzPct val="111000"/>
            </a:pPr>
            <a:r>
              <a:rPr lang="en-GB" sz="2000" dirty="0" smtClean="0">
                <a:solidFill>
                  <a:srgbClr val="00B050"/>
                </a:solidFill>
                <a:latin typeface="Comic Sans MS" pitchFamily="66" charset="0"/>
              </a:rPr>
              <a:t>Shortly after the cry of the babe from behind the cradle showed him that the child was uninjured, and, on looking farther, Llewellyn discovered the body of a huge wolf, which had entered the house to seize and devour the child, but which had been kept off and killed by the brave dog Gelert</a:t>
            </a:r>
            <a:endParaRPr lang="en-US" sz="2000" dirty="0" smtClean="0">
              <a:solidFill>
                <a:srgbClr val="00B050"/>
              </a:solidFill>
              <a:latin typeface="Comic Sans MS" pitchFamily="66" charset="0"/>
            </a:endParaRPr>
          </a:p>
          <a:p>
            <a:pPr>
              <a:spcBef>
                <a:spcPts val="600"/>
              </a:spcBef>
              <a:buClr>
                <a:srgbClr val="FF0000"/>
              </a:buClr>
              <a:buSzPct val="111000"/>
              <a:buNone/>
            </a:pPr>
            <a:endParaRPr lang="en-GB" sz="2000" dirty="0" smtClean="0">
              <a:solidFill>
                <a:srgbClr val="00B050"/>
              </a:solidFill>
              <a:latin typeface="Comic Sans MS" pitchFamily="66" charset="0"/>
            </a:endParaRPr>
          </a:p>
          <a:p>
            <a:pPr>
              <a:spcBef>
                <a:spcPts val="600"/>
              </a:spcBef>
              <a:buClr>
                <a:srgbClr val="FF0000"/>
              </a:buClr>
              <a:buSzPct val="111000"/>
            </a:pPr>
            <a:r>
              <a:rPr lang="en-GB" sz="2000" dirty="0" smtClean="0">
                <a:solidFill>
                  <a:srgbClr val="00B050"/>
                </a:solidFill>
                <a:latin typeface="Comic Sans MS" pitchFamily="66" charset="0"/>
              </a:rPr>
              <a:t>Too late, Llewellyn learned that brave Gelert had stayed behind to              guard the child and had fought and slain the wolf that had tried                       to destroy Llewellyn's heir</a:t>
            </a:r>
            <a:endParaRPr lang="en-GB" sz="2000" dirty="0" smtClean="0">
              <a:latin typeface="Comic Sans MS" pitchFamily="66" charset="0"/>
            </a:endParaRPr>
          </a:p>
          <a:p>
            <a:pPr>
              <a:spcBef>
                <a:spcPts val="600"/>
              </a:spcBef>
              <a:buClr>
                <a:srgbClr val="FF0000"/>
              </a:buClr>
              <a:buSzPct val="111000"/>
            </a:pPr>
            <a:endParaRPr lang="en-GB" sz="2000" dirty="0" smtClean="0">
              <a:solidFill>
                <a:srgbClr val="00B050"/>
              </a:solidFill>
            </a:endParaRPr>
          </a:p>
          <a:p>
            <a:pPr>
              <a:spcBef>
                <a:spcPts val="600"/>
              </a:spcBef>
              <a:buNone/>
            </a:pPr>
            <a:endParaRPr lang="en-GB" sz="2000" dirty="0" smtClean="0"/>
          </a:p>
          <a:p>
            <a:pPr>
              <a:lnSpc>
                <a:spcPct val="150000"/>
              </a:lnSpc>
              <a:buNone/>
            </a:pPr>
            <a:endParaRPr lang="en-US" sz="2800" b="1" spc="600" dirty="0" smtClean="0">
              <a:solidFill>
                <a:srgbClr val="FF0000"/>
              </a:solidFill>
              <a:ea typeface="+mj-ea"/>
              <a:cs typeface="+mj-cs"/>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lynOgwynFalls.jpg"/>
          <p:cNvPicPr>
            <a:picLocks noChangeAspect="1"/>
          </p:cNvPicPr>
          <p:nvPr/>
        </p:nvPicPr>
        <p:blipFill>
          <a:blip r:embed="rId2" cstate="print"/>
          <a:srcRect t="9692" b="36123"/>
          <a:stretch>
            <a:fillRect/>
          </a:stretch>
        </p:blipFill>
        <p:spPr>
          <a:xfrm>
            <a:off x="0" y="0"/>
            <a:ext cx="9144000" cy="1714488"/>
          </a:xfrm>
          <a:prstGeom prst="rect">
            <a:avLst/>
          </a:prstGeom>
        </p:spPr>
      </p:pic>
      <p:sp>
        <p:nvSpPr>
          <p:cNvPr id="2" name="Title 1"/>
          <p:cNvSpPr>
            <a:spLocks noGrp="1"/>
          </p:cNvSpPr>
          <p:nvPr>
            <p:ph type="title"/>
          </p:nvPr>
        </p:nvSpPr>
        <p:spPr>
          <a:xfrm>
            <a:off x="428596" y="214290"/>
            <a:ext cx="8229600" cy="1357314"/>
          </a:xfrm>
        </p:spPr>
        <p:txBody>
          <a:bodyPr>
            <a:normAutofit fontScale="90000"/>
          </a:bodyPr>
          <a:lstStyle/>
          <a:p>
            <a:pPr>
              <a:lnSpc>
                <a:spcPct val="150000"/>
              </a:lnSpc>
            </a:pPr>
            <a:r>
              <a:rPr lang="en-GB" b="1" spc="600" dirty="0" smtClean="0">
                <a:solidFill>
                  <a:srgbClr val="FF0000"/>
                </a:solidFill>
                <a:latin typeface="+mn-lt"/>
              </a:rPr>
              <a:t/>
            </a:r>
            <a:br>
              <a:rPr lang="en-GB" b="1" spc="600" dirty="0" smtClean="0">
                <a:solidFill>
                  <a:srgbClr val="FF0000"/>
                </a:solidFill>
                <a:latin typeface="+mn-lt"/>
              </a:rPr>
            </a:br>
            <a:r>
              <a:rPr lang="en-GB" sz="6700" b="1" spc="300" dirty="0" smtClean="0">
                <a:solidFill>
                  <a:srgbClr val="FF0000"/>
                </a:solidFill>
                <a:effectLst>
                  <a:outerShdw blurRad="25400" dist="38100" dir="2700000" algn="tl">
                    <a:srgbClr val="00B050"/>
                  </a:outerShdw>
                </a:effectLst>
                <a:latin typeface="Angelina" pitchFamily="2" charset="0"/>
                <a:ea typeface="+mn-ea"/>
                <a:cs typeface="+mn-cs"/>
              </a:rPr>
              <a:t>Beddgelert</a:t>
            </a:r>
            <a:r>
              <a:rPr lang="en-US" b="1" spc="600" dirty="0" smtClean="0">
                <a:solidFill>
                  <a:srgbClr val="FF0000"/>
                </a:solidFill>
                <a:effectLst>
                  <a:outerShdw blurRad="38100" dist="38100" dir="2700000" algn="tl">
                    <a:srgbClr val="000000">
                      <a:alpha val="43137"/>
                    </a:srgbClr>
                  </a:outerShdw>
                </a:effectLst>
                <a:latin typeface="Angelina" pitchFamily="2" charset="0"/>
              </a:rPr>
              <a:t/>
            </a:r>
            <a:br>
              <a:rPr lang="en-US" b="1" spc="600" dirty="0" smtClean="0">
                <a:solidFill>
                  <a:srgbClr val="FF0000"/>
                </a:solidFill>
                <a:effectLst>
                  <a:outerShdw blurRad="38100" dist="38100" dir="2700000" algn="tl">
                    <a:srgbClr val="000000">
                      <a:alpha val="43137"/>
                    </a:srgbClr>
                  </a:outerShdw>
                </a:effectLst>
                <a:latin typeface="Angelina" pitchFamily="2" charset="0"/>
              </a:rPr>
            </a:br>
            <a:endParaRPr lang="en-US" b="1" spc="600"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071678"/>
            <a:ext cx="8543956" cy="2571768"/>
          </a:xfrm>
        </p:spPr>
        <p:txBody>
          <a:bodyPr>
            <a:noAutofit/>
          </a:bodyPr>
          <a:lstStyle/>
          <a:p>
            <a:pPr>
              <a:spcBef>
                <a:spcPts val="600"/>
              </a:spcBef>
              <a:buClr>
                <a:srgbClr val="FF0000"/>
              </a:buClr>
              <a:buSzPct val="111000"/>
            </a:pPr>
            <a:r>
              <a:rPr lang="en-GB" sz="2000" dirty="0" smtClean="0">
                <a:solidFill>
                  <a:srgbClr val="00B050"/>
                </a:solidFill>
                <a:latin typeface="Comic Sans MS" pitchFamily="66" charset="0"/>
              </a:rPr>
              <a:t>In vain Llewellyn could not bring his faithful dog to life again. So he buried him outside the castle walls within sight of the great mountain of Snowdon, in North Wales, where every passer-by might see his grave, and raised over it a great cairn of stones</a:t>
            </a:r>
          </a:p>
          <a:p>
            <a:pPr>
              <a:spcBef>
                <a:spcPts val="600"/>
              </a:spcBef>
              <a:buNone/>
            </a:pPr>
            <a:endParaRPr lang="en-GB" sz="2000" dirty="0" smtClean="0">
              <a:latin typeface="Comic Sans MS" pitchFamily="66" charset="0"/>
            </a:endParaRPr>
          </a:p>
          <a:p>
            <a:pPr>
              <a:spcBef>
                <a:spcPts val="600"/>
              </a:spcBef>
              <a:buClr>
                <a:srgbClr val="FF0000"/>
              </a:buClr>
              <a:buSzPct val="111000"/>
            </a:pPr>
            <a:r>
              <a:rPr lang="en-GB" sz="2000" dirty="0" smtClean="0">
                <a:solidFill>
                  <a:srgbClr val="00B050"/>
                </a:solidFill>
                <a:latin typeface="Comic Sans MS" pitchFamily="66" charset="0"/>
              </a:rPr>
              <a:t>And to this day the place is called </a:t>
            </a:r>
            <a:r>
              <a:rPr lang="en-GB" sz="2000" dirty="0" err="1" smtClean="0">
                <a:solidFill>
                  <a:srgbClr val="00B050"/>
                </a:solidFill>
                <a:latin typeface="Comic Sans MS" pitchFamily="66" charset="0"/>
              </a:rPr>
              <a:t>Bedd</a:t>
            </a:r>
            <a:r>
              <a:rPr lang="en-GB" sz="2000" dirty="0" smtClean="0">
                <a:solidFill>
                  <a:srgbClr val="00B050"/>
                </a:solidFill>
                <a:latin typeface="Comic Sans MS" pitchFamily="66" charset="0"/>
              </a:rPr>
              <a:t> Gelert, or the Grave of Gelert</a:t>
            </a:r>
            <a:endParaRPr lang="en-US" sz="2000" dirty="0" smtClean="0">
              <a:solidFill>
                <a:srgbClr val="00B050"/>
              </a:solidFill>
              <a:latin typeface="Comic Sans MS" pitchFamily="66" charset="0"/>
            </a:endParaRPr>
          </a:p>
          <a:p>
            <a:pPr>
              <a:spcBef>
                <a:spcPts val="600"/>
              </a:spcBef>
              <a:buClr>
                <a:srgbClr val="FF0000"/>
              </a:buClr>
              <a:buSzPct val="111000"/>
              <a:buNone/>
            </a:pPr>
            <a:endParaRPr lang="en-GB" sz="2000" dirty="0" smtClean="0">
              <a:solidFill>
                <a:srgbClr val="00B050"/>
              </a:solidFill>
            </a:endParaRPr>
          </a:p>
          <a:p>
            <a:pPr>
              <a:spcBef>
                <a:spcPts val="600"/>
              </a:spcBef>
              <a:buNone/>
            </a:pPr>
            <a:endParaRPr lang="en-US" sz="2000" dirty="0" smtClean="0"/>
          </a:p>
          <a:p>
            <a:pPr>
              <a:lnSpc>
                <a:spcPct val="150000"/>
              </a:lnSpc>
              <a:buNone/>
            </a:pPr>
            <a:endParaRPr lang="en-US" sz="2800" b="1" spc="600" dirty="0" smtClean="0">
              <a:solidFill>
                <a:srgbClr val="FF0000"/>
              </a:solidFill>
              <a:ea typeface="+mj-ea"/>
              <a:cs typeface="+mj-cs"/>
            </a:endParaRPr>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9792" y="4440155"/>
            <a:ext cx="1609378" cy="2417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6" name="Picture 2" descr="http://upload.wikimedia.org/wikipedia/commons/thumb/5/59/Shaw13.jpg/200px-Shaw13.jpg">
            <a:hlinkClick r:id="rId4"/>
          </p:cNvPr>
          <p:cNvPicPr>
            <a:picLocks noChangeAspect="1" noChangeArrowheads="1"/>
          </p:cNvPicPr>
          <p:nvPr/>
        </p:nvPicPr>
        <p:blipFill>
          <a:blip r:embed="rId5" cstate="print"/>
          <a:srcRect/>
          <a:stretch>
            <a:fillRect/>
          </a:stretch>
        </p:blipFill>
        <p:spPr bwMode="auto">
          <a:xfrm>
            <a:off x="6012160" y="4437112"/>
            <a:ext cx="1472952" cy="2069498"/>
          </a:xfrm>
          <a:prstGeom prst="rect">
            <a:avLst/>
          </a:prstGeom>
          <a:noFill/>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LEGENDS WALES</a:t>
            </a:r>
            <a:endParaRPr lang="en-GB" dirty="0"/>
          </a:p>
        </p:txBody>
      </p:sp>
      <p:sp>
        <p:nvSpPr>
          <p:cNvPr id="3" name="Content Placeholder 2"/>
          <p:cNvSpPr>
            <a:spLocks noGrp="1"/>
          </p:cNvSpPr>
          <p:nvPr>
            <p:ph idx="1"/>
          </p:nvPr>
        </p:nvSpPr>
        <p:spPr/>
        <p:txBody>
          <a:bodyPr/>
          <a:lstStyle/>
          <a:p>
            <a:endParaRPr lang="en-GB" dirty="0"/>
          </a:p>
        </p:txBody>
      </p:sp>
      <p:sp>
        <p:nvSpPr>
          <p:cNvPr id="4" name="Rectangle 3"/>
          <p:cNvSpPr/>
          <p:nvPr/>
        </p:nvSpPr>
        <p:spPr>
          <a:xfrm>
            <a:off x="2286000" y="3105835"/>
            <a:ext cx="4572000" cy="923330"/>
          </a:xfrm>
          <a:prstGeom prst="rect">
            <a:avLst/>
          </a:prstGeom>
        </p:spPr>
        <p:txBody>
          <a:bodyPr>
            <a:spAutoFit/>
          </a:bodyPr>
          <a:lstStyle/>
          <a:p>
            <a:r>
              <a:rPr lang="en-GB" dirty="0" smtClean="0">
                <a:hlinkClick r:id="rId2"/>
              </a:rPr>
              <a:t>http://myths.e2bn.org/mythsandlegends/playstory760-the-story-of-gelert.html</a:t>
            </a:r>
            <a:endParaRPr lang="en-GB" dirty="0" smtClean="0"/>
          </a:p>
          <a:p>
            <a:endParaRPr lang="en-GB" dirty="0"/>
          </a:p>
        </p:txBody>
      </p:sp>
    </p:spTree>
    <p:extLst>
      <p:ext uri="{BB962C8B-B14F-4D97-AF65-F5344CB8AC3E}">
        <p14:creationId xmlns:p14="http://schemas.microsoft.com/office/powerpoint/2010/main" val="18148904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lynOgwynFalls.jpg"/>
          <p:cNvPicPr>
            <a:picLocks noChangeAspect="1"/>
          </p:cNvPicPr>
          <p:nvPr/>
        </p:nvPicPr>
        <p:blipFill>
          <a:blip r:embed="rId2" cstate="print"/>
          <a:srcRect t="9692" b="36123"/>
          <a:stretch>
            <a:fillRect/>
          </a:stretch>
        </p:blipFill>
        <p:spPr>
          <a:xfrm>
            <a:off x="0" y="5143512"/>
            <a:ext cx="9144000" cy="1714488"/>
          </a:xfrm>
          <a:prstGeom prst="rect">
            <a:avLst/>
          </a:prstGeom>
        </p:spPr>
      </p:pic>
      <p:sp>
        <p:nvSpPr>
          <p:cNvPr id="4" name="Rectangle 3"/>
          <p:cNvSpPr/>
          <p:nvPr/>
        </p:nvSpPr>
        <p:spPr>
          <a:xfrm>
            <a:off x="0" y="0"/>
            <a:ext cx="9144000" cy="5072074"/>
          </a:xfrm>
          <a:prstGeom prst="rect">
            <a:avLst/>
          </a:prstGeom>
          <a:gradFill>
            <a:gsLst>
              <a:gs pos="32000">
                <a:srgbClr val="00B050"/>
              </a:gs>
              <a:gs pos="32000">
                <a:srgbClr val="FF0000">
                  <a:alpha val="86000"/>
                </a:srgbClr>
              </a:gs>
              <a:gs pos="32000">
                <a:srgbClr val="FF0000">
                  <a:alpha val="86000"/>
                </a:srgbClr>
              </a:gs>
              <a:gs pos="50000">
                <a:schemeClr val="accent1">
                  <a:tint val="44500"/>
                  <a:satMod val="160000"/>
                </a:schemeClr>
              </a:gs>
              <a:gs pos="100000">
                <a:schemeClr val="accent1">
                  <a:tint val="23500"/>
                  <a:satMod val="160000"/>
                </a:schemeClr>
              </a:gs>
            </a:gsLst>
            <a:lin ang="5400000" scaled="0"/>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285852" y="785794"/>
            <a:ext cx="6572296" cy="1015663"/>
          </a:xfrm>
          <a:prstGeom prst="rect">
            <a:avLst/>
          </a:prstGeom>
          <a:noFill/>
        </p:spPr>
        <p:txBody>
          <a:bodyPr wrap="square" rtlCol="0">
            <a:spAutoFit/>
          </a:bodyPr>
          <a:lstStyle/>
          <a:p>
            <a:pPr algn="ctr"/>
            <a:r>
              <a:rPr lang="en-GB" sz="6000" b="1" dirty="0" smtClean="0">
                <a:solidFill>
                  <a:schemeClr val="bg1"/>
                </a:solidFill>
                <a:effectLst>
                  <a:outerShdw blurRad="38100" dist="38100" dir="2700000" algn="tl">
                    <a:srgbClr val="FF0000"/>
                  </a:outerShdw>
                </a:effectLst>
                <a:latin typeface="Angelina" pitchFamily="2" charset="0"/>
              </a:rPr>
              <a:t>Welsh flag</a:t>
            </a:r>
            <a:endParaRPr lang="en-US" sz="6000" b="1" dirty="0">
              <a:solidFill>
                <a:schemeClr val="bg1"/>
              </a:solidFill>
              <a:effectLst>
                <a:outerShdw blurRad="38100" dist="38100" dir="2700000" algn="tl">
                  <a:srgbClr val="FF0000"/>
                </a:outerShdw>
              </a:effectLst>
              <a:latin typeface="Angelina" pitchFamily="2" charset="0"/>
            </a:endParaRPr>
          </a:p>
        </p:txBody>
      </p:sp>
      <p:pic>
        <p:nvPicPr>
          <p:cNvPr id="19458" name="Picture 2"/>
          <p:cNvPicPr>
            <a:picLocks noChangeAspect="1" noChangeArrowheads="1"/>
          </p:cNvPicPr>
          <p:nvPr/>
        </p:nvPicPr>
        <p:blipFill>
          <a:blip r:embed="rId3" cstate="print"/>
          <a:stretch>
            <a:fillRect/>
          </a:stretch>
        </p:blipFill>
        <p:spPr bwMode="auto">
          <a:xfrm>
            <a:off x="3092104" y="2500306"/>
            <a:ext cx="2959792" cy="2357967"/>
          </a:xfrm>
          <a:prstGeom prst="rect">
            <a:avLst/>
          </a:prstGeom>
          <a:ln>
            <a:noFill/>
          </a:ln>
          <a:effectLst>
            <a:softEdge rad="112500"/>
          </a:effectLst>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9458"/>
                                        </p:tgtEl>
                                        <p:attrNameLst>
                                          <p:attrName>style.visibility</p:attrName>
                                        </p:attrNameLst>
                                      </p:cBhvr>
                                      <p:to>
                                        <p:strVal val="visible"/>
                                      </p:to>
                                    </p:set>
                                    <p:animEffect transition="in" filter="fade">
                                      <p:cBhvr>
                                        <p:cTn id="11" dur="20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lynOgwynFalls.jpg"/>
          <p:cNvPicPr>
            <a:picLocks noChangeAspect="1"/>
          </p:cNvPicPr>
          <p:nvPr/>
        </p:nvPicPr>
        <p:blipFill>
          <a:blip r:embed="rId2" cstate="print"/>
          <a:srcRect t="9692" b="36123"/>
          <a:stretch>
            <a:fillRect/>
          </a:stretch>
        </p:blipFill>
        <p:spPr>
          <a:xfrm>
            <a:off x="0" y="0"/>
            <a:ext cx="9144000" cy="1714488"/>
          </a:xfrm>
          <a:prstGeom prst="rect">
            <a:avLst/>
          </a:prstGeom>
        </p:spPr>
      </p:pic>
      <p:sp>
        <p:nvSpPr>
          <p:cNvPr id="2" name="Title 1"/>
          <p:cNvSpPr>
            <a:spLocks noGrp="1"/>
          </p:cNvSpPr>
          <p:nvPr>
            <p:ph type="title"/>
          </p:nvPr>
        </p:nvSpPr>
        <p:spPr>
          <a:xfrm>
            <a:off x="428596" y="214290"/>
            <a:ext cx="8229600" cy="1357314"/>
          </a:xfrm>
        </p:spPr>
        <p:txBody>
          <a:bodyPr>
            <a:normAutofit fontScale="90000"/>
          </a:bodyPr>
          <a:lstStyle/>
          <a:p>
            <a:pPr>
              <a:lnSpc>
                <a:spcPct val="150000"/>
              </a:lnSpc>
            </a:pPr>
            <a:r>
              <a:rPr lang="en-GB" b="1" spc="600" dirty="0" smtClean="0">
                <a:solidFill>
                  <a:srgbClr val="FF0000"/>
                </a:solidFill>
                <a:latin typeface="+mn-lt"/>
              </a:rPr>
              <a:t/>
            </a:r>
            <a:br>
              <a:rPr lang="en-GB" b="1" spc="600" dirty="0" smtClean="0">
                <a:solidFill>
                  <a:srgbClr val="FF0000"/>
                </a:solidFill>
                <a:latin typeface="+mn-lt"/>
              </a:rPr>
            </a:br>
            <a:r>
              <a:rPr lang="en-GB" sz="6700" b="1" spc="300" dirty="0" smtClean="0">
                <a:solidFill>
                  <a:srgbClr val="00B050"/>
                </a:solidFill>
                <a:effectLst>
                  <a:outerShdw blurRad="38100" dist="38100" dir="2700000" algn="tl">
                    <a:srgbClr val="FF0000"/>
                  </a:outerShdw>
                </a:effectLst>
                <a:latin typeface="Angelina" pitchFamily="2" charset="0"/>
                <a:ea typeface="+mn-ea"/>
                <a:cs typeface="+mn-cs"/>
              </a:rPr>
              <a:t>Welsh flag</a:t>
            </a:r>
            <a:r>
              <a:rPr lang="en-US" b="1" spc="600" dirty="0" smtClean="0">
                <a:solidFill>
                  <a:srgbClr val="FF0000"/>
                </a:solidFill>
                <a:effectLst>
                  <a:outerShdw blurRad="38100" dist="38100" dir="2700000" algn="tl">
                    <a:srgbClr val="000000">
                      <a:alpha val="43137"/>
                    </a:srgbClr>
                  </a:outerShdw>
                </a:effectLst>
                <a:latin typeface="Angelina" pitchFamily="2" charset="0"/>
              </a:rPr>
              <a:t/>
            </a:r>
            <a:br>
              <a:rPr lang="en-US" b="1" spc="600" dirty="0" smtClean="0">
                <a:solidFill>
                  <a:srgbClr val="FF0000"/>
                </a:solidFill>
                <a:effectLst>
                  <a:outerShdw blurRad="38100" dist="38100" dir="2700000" algn="tl">
                    <a:srgbClr val="000000">
                      <a:alpha val="43137"/>
                    </a:srgbClr>
                  </a:outerShdw>
                </a:effectLst>
                <a:latin typeface="Angelina" pitchFamily="2" charset="0"/>
              </a:rPr>
            </a:br>
            <a:endParaRPr lang="en-US" b="1" spc="600"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28596" y="2073600"/>
            <a:ext cx="8543956" cy="3500462"/>
          </a:xfrm>
        </p:spPr>
        <p:txBody>
          <a:bodyPr>
            <a:noAutofit/>
          </a:bodyPr>
          <a:lstStyle/>
          <a:p>
            <a:pPr>
              <a:spcBef>
                <a:spcPts val="600"/>
              </a:spcBef>
              <a:buClr>
                <a:srgbClr val="00B050"/>
              </a:buClr>
              <a:buSzPct val="111000"/>
            </a:pPr>
            <a:r>
              <a:rPr lang="en-GB" sz="2000" dirty="0" smtClean="0">
                <a:solidFill>
                  <a:srgbClr val="FF0000"/>
                </a:solidFill>
                <a:latin typeface="Comic Sans MS" pitchFamily="66" charset="0"/>
              </a:rPr>
              <a:t>The flag is known as </a:t>
            </a:r>
            <a:r>
              <a:rPr lang="en-GB" sz="2000" i="1" dirty="0" smtClean="0">
                <a:solidFill>
                  <a:srgbClr val="FF0000"/>
                </a:solidFill>
                <a:latin typeface="Comic Sans MS" pitchFamily="66" charset="0"/>
              </a:rPr>
              <a:t>Y Ddraig Goch</a:t>
            </a:r>
            <a:r>
              <a:rPr lang="en-GB" sz="2000" dirty="0" smtClean="0">
                <a:solidFill>
                  <a:srgbClr val="FF0000"/>
                </a:solidFill>
                <a:latin typeface="Comic Sans MS" pitchFamily="66" charset="0"/>
              </a:rPr>
              <a:t>, meaning “The Red Dragon"</a:t>
            </a:r>
            <a:endParaRPr lang="en-US" sz="2000" dirty="0" smtClean="0">
              <a:solidFill>
                <a:srgbClr val="FF0000"/>
              </a:solidFill>
              <a:latin typeface="Comic Sans MS" pitchFamily="66" charset="0"/>
            </a:endParaRPr>
          </a:p>
          <a:p>
            <a:pPr>
              <a:spcBef>
                <a:spcPts val="600"/>
              </a:spcBef>
              <a:buClr>
                <a:srgbClr val="FF0000"/>
              </a:buClr>
              <a:buSzPct val="111000"/>
              <a:buNone/>
            </a:pPr>
            <a:endParaRPr lang="en-GB" sz="2000" dirty="0" smtClean="0">
              <a:solidFill>
                <a:srgbClr val="00B050"/>
              </a:solidFill>
              <a:latin typeface="Comic Sans MS" pitchFamily="66" charset="0"/>
            </a:endParaRPr>
          </a:p>
          <a:p>
            <a:pPr>
              <a:spcBef>
                <a:spcPts val="600"/>
              </a:spcBef>
              <a:buClr>
                <a:srgbClr val="00B050"/>
              </a:buClr>
              <a:buSzPct val="111000"/>
            </a:pPr>
            <a:r>
              <a:rPr lang="en-GB" sz="2000" dirty="0" smtClean="0">
                <a:solidFill>
                  <a:srgbClr val="FF0000"/>
                </a:solidFill>
                <a:latin typeface="Comic Sans MS" pitchFamily="66" charset="0"/>
              </a:rPr>
              <a:t>The flag incorporates the Red Dragon of Cadwaladr, King of Gwenedd, along with the Tudor colours of green and white. It was used by Henry VII at the Battle of Bosworth Field in 1485</a:t>
            </a:r>
            <a:endParaRPr lang="en-US" sz="2000" dirty="0" smtClean="0">
              <a:solidFill>
                <a:srgbClr val="FF0000"/>
              </a:solidFill>
              <a:latin typeface="Comic Sans MS" pitchFamily="66" charset="0"/>
            </a:endParaRPr>
          </a:p>
          <a:p>
            <a:pPr>
              <a:spcBef>
                <a:spcPts val="600"/>
              </a:spcBef>
              <a:buClr>
                <a:srgbClr val="FF0000"/>
              </a:buClr>
              <a:buSzPct val="111000"/>
            </a:pPr>
            <a:endParaRPr lang="en-GB" sz="2000" dirty="0" smtClean="0">
              <a:solidFill>
                <a:srgbClr val="00B050"/>
              </a:solidFill>
              <a:latin typeface="Comic Sans MS" pitchFamily="66" charset="0"/>
            </a:endParaRPr>
          </a:p>
          <a:p>
            <a:pPr>
              <a:spcBef>
                <a:spcPts val="600"/>
              </a:spcBef>
              <a:buClr>
                <a:srgbClr val="00B050"/>
              </a:buClr>
              <a:buSzPct val="111000"/>
            </a:pPr>
            <a:r>
              <a:rPr lang="en-GB" sz="2000" dirty="0" smtClean="0">
                <a:solidFill>
                  <a:srgbClr val="FF0000"/>
                </a:solidFill>
                <a:latin typeface="Comic Sans MS" pitchFamily="66" charset="0"/>
              </a:rPr>
              <a:t>Long ago there was a King in Wales who wanted to build a castle.                    At night his servants built a wall, but in the morning it was ruined.              Next night they built the wall again</a:t>
            </a:r>
            <a:endParaRPr lang="en-US" sz="2000" dirty="0" smtClean="0">
              <a:solidFill>
                <a:srgbClr val="FF0000"/>
              </a:solidFill>
              <a:latin typeface="Comic Sans MS" pitchFamily="66" charset="0"/>
            </a:endParaRPr>
          </a:p>
          <a:p>
            <a:pPr>
              <a:spcBef>
                <a:spcPts val="600"/>
              </a:spcBef>
              <a:buClr>
                <a:srgbClr val="00B050"/>
              </a:buClr>
              <a:buSzPct val="111000"/>
              <a:buNone/>
            </a:pPr>
            <a:r>
              <a:rPr lang="en-GB" sz="2000" dirty="0" smtClean="0">
                <a:solidFill>
                  <a:srgbClr val="FF0000"/>
                </a:solidFill>
                <a:latin typeface="Comic Sans MS" pitchFamily="66" charset="0"/>
              </a:rPr>
              <a:t> </a:t>
            </a:r>
          </a:p>
          <a:p>
            <a:pPr>
              <a:spcBef>
                <a:spcPts val="600"/>
              </a:spcBef>
              <a:buClr>
                <a:srgbClr val="FF0000"/>
              </a:buClr>
              <a:buSzPct val="111000"/>
            </a:pPr>
            <a:endParaRPr lang="en-US" sz="2000" dirty="0" smtClean="0">
              <a:solidFill>
                <a:srgbClr val="00B050"/>
              </a:solidFill>
            </a:endParaRPr>
          </a:p>
          <a:p>
            <a:pPr>
              <a:lnSpc>
                <a:spcPct val="150000"/>
              </a:lnSpc>
              <a:buNone/>
            </a:pPr>
            <a:endParaRPr lang="en-US" sz="2400" dirty="0" smtClean="0"/>
          </a:p>
          <a:p>
            <a:pPr>
              <a:lnSpc>
                <a:spcPct val="150000"/>
              </a:lnSpc>
            </a:pPr>
            <a:endParaRPr lang="en-US" sz="2800" b="1" spc="600" dirty="0" smtClean="0">
              <a:solidFill>
                <a:srgbClr val="FF0000"/>
              </a:solidFill>
              <a:ea typeface="+mj-ea"/>
              <a:cs typeface="+mj-cs"/>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Effect transition="in" filter="fade">
                                      <p:cBhvr>
                                        <p:cTn id="11" dur="2000"/>
                                        <p:tgtEl>
                                          <p:spTgt spid="3">
                                            <p:txEl>
                                              <p:pRg st="4" end="4"/>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TotalTime>
  <Words>867</Words>
  <Application>Microsoft Office PowerPoint</Application>
  <PresentationFormat>On-screen Show (4:3)</PresentationFormat>
  <Paragraphs>77</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Angelina</vt:lpstr>
      <vt:lpstr>Arial</vt:lpstr>
      <vt:lpstr>Calibri</vt:lpstr>
      <vt:lpstr>Comic Sans MS</vt:lpstr>
      <vt:lpstr>Office Theme</vt:lpstr>
      <vt:lpstr>PowerPoint Presentation</vt:lpstr>
      <vt:lpstr>PowerPoint Presentation</vt:lpstr>
      <vt:lpstr>PowerPoint Presentation</vt:lpstr>
      <vt:lpstr> Beddgelert </vt:lpstr>
      <vt:lpstr> Beddgelert </vt:lpstr>
      <vt:lpstr> Beddgelert </vt:lpstr>
      <vt:lpstr>LEGENDS WALES</vt:lpstr>
      <vt:lpstr>PowerPoint Presentation</vt:lpstr>
      <vt:lpstr> Welsh flag </vt:lpstr>
      <vt:lpstr> Welsh flag </vt:lpstr>
      <vt:lpstr> Welsh flag </vt:lpstr>
      <vt:lpstr>PowerPoint Presentation</vt:lpstr>
      <vt:lpstr> Saint David </vt:lpstr>
      <vt:lpstr> Saint David </vt:lpstr>
      <vt:lpstr> Saint David </vt:lpstr>
      <vt:lpstr>PowerPoint Presentation</vt:lpstr>
      <vt:lpstr>PowerPoint Presentation</vt:lpstr>
    </vt:vector>
  </TitlesOfParts>
  <Company>Coleg Gwent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Victoria English</dc:creator>
  <cp:lastModifiedBy>Victoria English</cp:lastModifiedBy>
  <cp:revision>5</cp:revision>
  <dcterms:created xsi:type="dcterms:W3CDTF">2014-06-09T10:58:30Z</dcterms:created>
  <dcterms:modified xsi:type="dcterms:W3CDTF">2015-08-17T09:19:40Z</dcterms:modified>
</cp:coreProperties>
</file>