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57" r:id="rId4"/>
    <p:sldId id="260" r:id="rId5"/>
    <p:sldId id="261" r:id="rId6"/>
    <p:sldId id="262" r:id="rId7"/>
    <p:sldId id="263" r:id="rId8"/>
    <p:sldId id="264" r:id="rId9"/>
    <p:sldId id="259" r:id="rId10"/>
    <p:sldId id="275" r:id="rId11"/>
    <p:sldId id="276" r:id="rId12"/>
    <p:sldId id="270" r:id="rId13"/>
    <p:sldId id="278" r:id="rId14"/>
    <p:sldId id="279" r:id="rId15"/>
    <p:sldId id="280" r:id="rId16"/>
    <p:sldId id="281" r:id="rId17"/>
    <p:sldId id="271" r:id="rId18"/>
    <p:sldId id="282" r:id="rId19"/>
    <p:sldId id="283" r:id="rId20"/>
    <p:sldId id="284" r:id="rId21"/>
    <p:sldId id="272" r:id="rId22"/>
    <p:sldId id="285" r:id="rId23"/>
    <p:sldId id="273"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58C7EC-3F7A-43EB-956C-03A1009A0502}" type="datetimeFigureOut">
              <a:rPr lang="en-GB" smtClean="0"/>
              <a:pPr/>
              <a:t>29/06/2015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843C12-303E-469C-847F-66E168287CF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8C7EC-3F7A-43EB-956C-03A1009A0502}" type="datetimeFigureOut">
              <a:rPr lang="en-GB" smtClean="0"/>
              <a:pPr/>
              <a:t>29/06/2015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43C12-303E-469C-847F-66E168287CF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COMENIUS</a:t>
            </a:r>
            <a:br>
              <a:rPr lang="en-GB" dirty="0" smtClean="0"/>
            </a:br>
            <a:r>
              <a:rPr lang="en-GB" dirty="0" smtClean="0">
                <a:solidFill>
                  <a:srgbClr val="FF0000"/>
                </a:solidFill>
              </a:rPr>
              <a:t>23-3-2014- 27-3-2014</a:t>
            </a:r>
            <a:endParaRPr lang="en-GB" dirty="0">
              <a:solidFill>
                <a:srgbClr val="FF0000"/>
              </a:solidFill>
            </a:endParaRPr>
          </a:p>
        </p:txBody>
      </p:sp>
      <p:sp>
        <p:nvSpPr>
          <p:cNvPr id="3" name="Subtitle 2"/>
          <p:cNvSpPr>
            <a:spLocks noGrp="1"/>
          </p:cNvSpPr>
          <p:nvPr>
            <p:ph type="subTitle" idx="1"/>
          </p:nvPr>
        </p:nvSpPr>
        <p:spPr/>
        <p:txBody>
          <a:bodyPr/>
          <a:lstStyle/>
          <a:p>
            <a:r>
              <a:rPr lang="en-GB" dirty="0" smtClean="0"/>
              <a:t>HUNGARY</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FESTIVALS</a:t>
            </a:r>
            <a:endParaRPr lang="en-GB" dirty="0"/>
          </a:p>
        </p:txBody>
      </p:sp>
      <p:sp>
        <p:nvSpPr>
          <p:cNvPr id="3" name="Content Placeholder 2"/>
          <p:cNvSpPr>
            <a:spLocks noGrp="1"/>
          </p:cNvSpPr>
          <p:nvPr>
            <p:ph idx="1"/>
          </p:nvPr>
        </p:nvSpPr>
        <p:spPr/>
        <p:txBody>
          <a:bodyPr>
            <a:normAutofit fontScale="77500" lnSpcReduction="20000"/>
          </a:bodyPr>
          <a:lstStyle/>
          <a:p>
            <a:pPr fontAlgn="base"/>
            <a:r>
              <a:rPr lang="en-GB" b="1" dirty="0"/>
              <a:t>Carnival Season – </a:t>
            </a:r>
            <a:r>
              <a:rPr lang="en-GB" b="1" dirty="0" err="1"/>
              <a:t>Farsang</a:t>
            </a:r>
            <a:r>
              <a:rPr lang="en-GB" b="1" dirty="0"/>
              <a:t> – </a:t>
            </a:r>
            <a:r>
              <a:rPr lang="en-GB" dirty="0"/>
              <a:t>Costume parties and carnivals take place all month long to mark the end of winter, especially on the last Saturday in February. City festivities usually include carnival, parade and open-air music concert. A great celebration is held in </a:t>
            </a:r>
            <a:r>
              <a:rPr lang="en-GB" dirty="0" err="1"/>
              <a:t>Mohács</a:t>
            </a:r>
            <a:r>
              <a:rPr lang="en-GB" dirty="0"/>
              <a:t> called the ’</a:t>
            </a:r>
            <a:r>
              <a:rPr lang="en-GB" dirty="0" err="1"/>
              <a:t>Busójárás</a:t>
            </a:r>
            <a:r>
              <a:rPr lang="en-GB" dirty="0"/>
              <a:t>’. People dress up as scary animals, burn the winter away and dance. This tradition is similar to the Bulgarian </a:t>
            </a:r>
            <a:r>
              <a:rPr lang="en-GB" dirty="0" err="1"/>
              <a:t>tradicion</a:t>
            </a:r>
            <a:r>
              <a:rPr lang="en-GB" dirty="0"/>
              <a:t> called </a:t>
            </a:r>
            <a:r>
              <a:rPr lang="en-GB" dirty="0" err="1"/>
              <a:t>Kukiri</a:t>
            </a:r>
            <a:r>
              <a:rPr lang="en-GB" dirty="0"/>
              <a:t> and aims to scare away the bad spirits.</a:t>
            </a:r>
          </a:p>
          <a:p>
            <a:pPr fontAlgn="base"/>
            <a:r>
              <a:rPr lang="en-GB" b="1" dirty="0"/>
              <a:t>15th of March 1848 Revolution Day – </a:t>
            </a:r>
            <a:r>
              <a:rPr lang="en-GB" dirty="0"/>
              <a:t>The “Hungarian spring” – a fight for freedom against Habsburg domination which later led to war against Austria and its allies. Each year on March 15, the Hungarian </a:t>
            </a:r>
            <a:r>
              <a:rPr lang="en-GB" dirty="0" err="1"/>
              <a:t>tricolors</a:t>
            </a:r>
            <a:r>
              <a:rPr lang="en-GB" dirty="0"/>
              <a:t> of red, white, and green are prominently displayed all over the country.</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FESTIVALS</a:t>
            </a:r>
            <a:endParaRPr lang="en-GB" dirty="0"/>
          </a:p>
        </p:txBody>
      </p:sp>
      <p:sp>
        <p:nvSpPr>
          <p:cNvPr id="3" name="Content Placeholder 2"/>
          <p:cNvSpPr>
            <a:spLocks noGrp="1"/>
          </p:cNvSpPr>
          <p:nvPr>
            <p:ph idx="1"/>
          </p:nvPr>
        </p:nvSpPr>
        <p:spPr/>
        <p:txBody>
          <a:bodyPr>
            <a:normAutofit fontScale="92500" lnSpcReduction="10000"/>
          </a:bodyPr>
          <a:lstStyle/>
          <a:p>
            <a:pPr fontAlgn="base"/>
            <a:r>
              <a:rPr lang="en-GB" b="1" dirty="0"/>
              <a:t>20th of August St. Stephen’s Day – </a:t>
            </a:r>
            <a:r>
              <a:rPr lang="en-GB" dirty="0"/>
              <a:t>In the year of 1000, Hungary’s first king, the St Stephen, was crowned this day, and the Hungarian state was founded.  Parades and music are among the festivities, and an impressive fireworks show is launched over the Danube at night.</a:t>
            </a:r>
          </a:p>
          <a:p>
            <a:pPr fontAlgn="base"/>
            <a:r>
              <a:rPr lang="en-GB" b="1" dirty="0"/>
              <a:t>23th of October 1956 Uprising Memorial Day </a:t>
            </a:r>
            <a:r>
              <a:rPr lang="en-GB" dirty="0"/>
              <a:t>This national holiday commemorates the outbreak of the people’s uprising against Soviet domination in 1956.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School</a:t>
            </a:r>
            <a:endParaRPr lang="en-GB" dirty="0"/>
          </a:p>
        </p:txBody>
      </p:sp>
      <p:pic>
        <p:nvPicPr>
          <p:cNvPr id="1027" name="Picture 3" descr="G:\TURKEY\HUNGARY MEETING\DSCN0031.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Salon</a:t>
            </a:r>
            <a:endParaRPr lang="en-GB" dirty="0"/>
          </a:p>
        </p:txBody>
      </p:sp>
      <p:pic>
        <p:nvPicPr>
          <p:cNvPr id="3074" name="Picture 2" descr="G:\TURKEY\HUNGARY MEETING\DSCN002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Children's work</a:t>
            </a:r>
            <a:endParaRPr lang="en-GB" dirty="0"/>
          </a:p>
        </p:txBody>
      </p:sp>
      <p:pic>
        <p:nvPicPr>
          <p:cNvPr id="4098" name="Picture 2" descr="G:\TURKEY\HUNGARY MEETING\DSCN003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flowers</a:t>
            </a:r>
            <a:endParaRPr lang="en-GB" dirty="0"/>
          </a:p>
        </p:txBody>
      </p:sp>
      <p:pic>
        <p:nvPicPr>
          <p:cNvPr id="5122" name="Picture 2" descr="G:\TURKEY\HUNGARY MEETING\DSCN0046.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Classrooms</a:t>
            </a:r>
            <a:endParaRPr lang="en-GB" dirty="0"/>
          </a:p>
        </p:txBody>
      </p:sp>
      <p:pic>
        <p:nvPicPr>
          <p:cNvPr id="2050" name="Picture 2" descr="G:\TURKEY\HUNGARY MEETING\DSCN0034.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Hungarian Dance Show</a:t>
            </a:r>
            <a:endParaRPr lang="en-GB" dirty="0"/>
          </a:p>
        </p:txBody>
      </p:sp>
      <p:pic>
        <p:nvPicPr>
          <p:cNvPr id="6146" name="Picture 2" descr="G:\TURKEY\HUNGARY MEETING\DSCN009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pic>
        <p:nvPicPr>
          <p:cNvPr id="7170" name="Picture 2" descr="C:\Users\Victoria\Pictures\2015-06-28\3712.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pic>
        <p:nvPicPr>
          <p:cNvPr id="8194" name="Picture 2" descr="C:\Users\Victoria\Pictures\2015-06-28\3753.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Miskolc</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8384" y="1600200"/>
            <a:ext cx="604723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94640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Lessons</a:t>
            </a:r>
            <a:endParaRPr lang="en-GB" dirty="0"/>
          </a:p>
        </p:txBody>
      </p:sp>
      <p:pic>
        <p:nvPicPr>
          <p:cNvPr id="9218" name="Picture 2" descr="C:\Users\Victoria\Pictures\2015-06-28\3755.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Places  Visited</a:t>
            </a:r>
            <a:endParaRPr lang="en-GB" dirty="0"/>
          </a:p>
        </p:txBody>
      </p:sp>
      <p:pic>
        <p:nvPicPr>
          <p:cNvPr id="10242" name="Picture 2" descr="C:\Users\Victoria\Pictures\2015-06-28\3693.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WORLDS BIGGEST BOOK</a:t>
            </a:r>
            <a:endParaRPr lang="en-GB" dirty="0"/>
          </a:p>
        </p:txBody>
      </p:sp>
      <p:pic>
        <p:nvPicPr>
          <p:cNvPr id="6" name="Content Placeholder 5" descr="ievuydoadmzflkptwmgz.jpg"/>
          <p:cNvPicPr>
            <a:picLocks noGrp="1" noChangeAspect="1"/>
          </p:cNvPicPr>
          <p:nvPr>
            <p:ph idx="1"/>
          </p:nvPr>
        </p:nvPicPr>
        <p:blipFill>
          <a:blip r:embed="rId2"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Chariot riding</a:t>
            </a:r>
            <a:endParaRPr lang="en-GB" dirty="0"/>
          </a:p>
        </p:txBody>
      </p:sp>
      <p:pic>
        <p:nvPicPr>
          <p:cNvPr id="11266" name="Picture 2" descr="C:\Users\Victoria\Pictures\2015-06-28\3701.JPG"/>
          <p:cNvPicPr>
            <a:picLocks noGrp="1" noChangeAspect="1" noChangeArrowheads="1"/>
          </p:cNvPicPr>
          <p:nvPr>
            <p:ph idx="1"/>
          </p:nvPr>
        </p:nvPicPr>
        <p:blipFill>
          <a:blip r:embed="rId2" cstate="print"/>
          <a:srcRect/>
          <a:stretch>
            <a:fillRect/>
          </a:stretch>
        </p:blipFill>
        <p:spPr bwMode="auto">
          <a:xfrm>
            <a:off x="2874764" y="1600200"/>
            <a:ext cx="3394472" cy="45259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Lillafured</a:t>
            </a:r>
            <a:endParaRPr lang="en-GB" dirty="0"/>
          </a:p>
        </p:txBody>
      </p:sp>
      <p:sp>
        <p:nvSpPr>
          <p:cNvPr id="3" name="Content Placeholder 2"/>
          <p:cNvSpPr>
            <a:spLocks noGrp="1"/>
          </p:cNvSpPr>
          <p:nvPr>
            <p:ph idx="1"/>
          </p:nvPr>
        </p:nvSpPr>
        <p:spPr/>
        <p:txBody>
          <a:bodyPr/>
          <a:lstStyle/>
          <a:p>
            <a:endParaRPr lang="en-GB" dirty="0"/>
          </a:p>
        </p:txBody>
      </p:sp>
      <p:pic>
        <p:nvPicPr>
          <p:cNvPr id="4100" name="Picture 4" descr="C:\Users\Victoria\Pictures\2015-06-28\3814.JPG"/>
          <p:cNvPicPr>
            <a:picLocks noChangeAspect="1" noChangeArrowheads="1"/>
          </p:cNvPicPr>
          <p:nvPr/>
        </p:nvPicPr>
        <p:blipFill>
          <a:blip r:embed="rId2" cstate="print"/>
          <a:srcRect/>
          <a:stretch>
            <a:fillRect/>
          </a:stretch>
        </p:blipFill>
        <p:spPr bwMode="auto">
          <a:xfrm>
            <a:off x="2483768" y="1556792"/>
            <a:ext cx="4193704" cy="419370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a:t>
            </a:r>
            <a:r>
              <a:rPr lang="en-GB" dirty="0" err="1" smtClean="0"/>
              <a:t>Flavors</a:t>
            </a:r>
            <a:endParaRPr lang="en-GB" dirty="0"/>
          </a:p>
        </p:txBody>
      </p:sp>
      <p:sp>
        <p:nvSpPr>
          <p:cNvPr id="3" name="Content Placeholder 2"/>
          <p:cNvSpPr>
            <a:spLocks noGrp="1"/>
          </p:cNvSpPr>
          <p:nvPr>
            <p:ph idx="1"/>
          </p:nvPr>
        </p:nvSpPr>
        <p:spPr/>
        <p:txBody>
          <a:bodyPr/>
          <a:lstStyle/>
          <a:p>
            <a:r>
              <a:rPr lang="en-GB" dirty="0" smtClean="0"/>
              <a:t>We made desserts</a:t>
            </a:r>
            <a:endParaRPr lang="en-GB" dirty="0"/>
          </a:p>
        </p:txBody>
      </p:sp>
      <p:pic>
        <p:nvPicPr>
          <p:cNvPr id="12290" name="Picture 2" descr="C:\Users\Victoria\Pictures\2015-06-28\3671.JPG"/>
          <p:cNvPicPr>
            <a:picLocks noChangeAspect="1" noChangeArrowheads="1"/>
          </p:cNvPicPr>
          <p:nvPr/>
        </p:nvPicPr>
        <p:blipFill>
          <a:blip r:embed="rId2" cstate="print"/>
          <a:srcRect/>
          <a:stretch>
            <a:fillRect/>
          </a:stretch>
        </p:blipFill>
        <p:spPr bwMode="auto">
          <a:xfrm>
            <a:off x="3131840" y="2492896"/>
            <a:ext cx="4716016" cy="353701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HUNGARY</a:t>
            </a:r>
            <a:endParaRPr lang="en-GB" dirty="0"/>
          </a:p>
        </p:txBody>
      </p:sp>
      <p:sp>
        <p:nvSpPr>
          <p:cNvPr id="3" name="Content Placeholder 2"/>
          <p:cNvSpPr>
            <a:spLocks noGrp="1"/>
          </p:cNvSpPr>
          <p:nvPr>
            <p:ph idx="1"/>
          </p:nvPr>
        </p:nvSpPr>
        <p:spPr>
          <a:xfrm>
            <a:off x="457200" y="3068960"/>
            <a:ext cx="7139136" cy="3057203"/>
          </a:xfrm>
        </p:spPr>
        <p:txBody>
          <a:bodyPr>
            <a:normAutofit fontScale="92500" lnSpcReduction="20000"/>
          </a:bodyPr>
          <a:lstStyle/>
          <a:p>
            <a:r>
              <a:rPr lang="en-GB" dirty="0"/>
              <a:t>Hungary is a landlocked state with many neighbours – Slovakia, Ukraine, Romania, Serbia, Croatia, Slovenia and Austria. It is mostly flat, with low mountains in the north.</a:t>
            </a:r>
          </a:p>
          <a:p>
            <a:r>
              <a:rPr lang="en-GB" dirty="0"/>
              <a:t>Lake Balaton, a popular tourist centre, is the largest lake in central Europe.</a:t>
            </a:r>
          </a:p>
        </p:txBody>
      </p:sp>
      <p:pic>
        <p:nvPicPr>
          <p:cNvPr id="1029" name="Picture 5" descr="hungary"/>
          <p:cNvPicPr>
            <a:picLocks noChangeAspect="1" noChangeArrowheads="1"/>
          </p:cNvPicPr>
          <p:nvPr/>
        </p:nvPicPr>
        <p:blipFill>
          <a:blip r:embed="rId2" cstate="print"/>
          <a:srcRect/>
          <a:stretch>
            <a:fillRect/>
          </a:stretch>
        </p:blipFill>
        <p:spPr bwMode="auto">
          <a:xfrm>
            <a:off x="1331640" y="1196752"/>
            <a:ext cx="1181100" cy="876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HUNGARY</a:t>
            </a:r>
            <a:endParaRPr lang="en-GB" dirty="0"/>
          </a:p>
        </p:txBody>
      </p:sp>
      <p:sp>
        <p:nvSpPr>
          <p:cNvPr id="3" name="Content Placeholder 2"/>
          <p:cNvSpPr>
            <a:spLocks noGrp="1"/>
          </p:cNvSpPr>
          <p:nvPr>
            <p:ph idx="1"/>
          </p:nvPr>
        </p:nvSpPr>
        <p:spPr/>
        <p:txBody>
          <a:bodyPr>
            <a:normAutofit fontScale="77500" lnSpcReduction="20000"/>
          </a:bodyPr>
          <a:lstStyle/>
          <a:p>
            <a:r>
              <a:rPr lang="en-GB" dirty="0"/>
              <a:t>The ancestors of ethnic Hungarians were the Magyar tribes, who moved into the Carpathian Basin in 896. Hungary became a Christian kingdom under St Stephen in the year 1000.</a:t>
            </a:r>
          </a:p>
          <a:p>
            <a:r>
              <a:rPr lang="en-GB" dirty="0"/>
              <a:t>The Hungarian language is unlike any of the country’s neighbouring languages and is only distantly related to Finnish and Estonian.</a:t>
            </a:r>
          </a:p>
          <a:p>
            <a:r>
              <a:rPr lang="en-GB" dirty="0"/>
              <a:t>The capital city, Budapest, was originally was two separate cities: Buda and Pest. It straddles the River Danube, is rich in history and culture and famed for its curative springs. Hungary has a single-chamber parliament or national assembly whose 386 members are elected by voters every four years.</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Cuisine</a:t>
            </a:r>
            <a:endParaRPr lang="en-GB" dirty="0"/>
          </a:p>
        </p:txBody>
      </p:sp>
      <p:sp>
        <p:nvSpPr>
          <p:cNvPr id="3" name="Content Placeholder 2"/>
          <p:cNvSpPr>
            <a:spLocks noGrp="1"/>
          </p:cNvSpPr>
          <p:nvPr>
            <p:ph idx="1"/>
          </p:nvPr>
        </p:nvSpPr>
        <p:spPr/>
        <p:txBody>
          <a:bodyPr>
            <a:normAutofit fontScale="92500" lnSpcReduction="10000"/>
          </a:bodyPr>
          <a:lstStyle/>
          <a:p>
            <a:r>
              <a:rPr lang="en-GB" dirty="0"/>
              <a:t>Hungary is known for its excellent food. In the old days, fatty meat, overcooked fish and soups were </a:t>
            </a:r>
            <a:r>
              <a:rPr lang="en-GB" dirty="0" smtClean="0"/>
              <a:t>favoured</a:t>
            </a:r>
            <a:r>
              <a:rPr lang="en-GB" dirty="0"/>
              <a:t>, because times were hard. But today, people can make more tasty food. Pork is the meat of choice in Hungary. Some traditional dishes are: goulash, which is a type of thickened beef soup; </a:t>
            </a:r>
            <a:r>
              <a:rPr lang="en-GB" dirty="0" err="1"/>
              <a:t>halaszle</a:t>
            </a:r>
            <a:r>
              <a:rPr lang="en-GB" dirty="0"/>
              <a:t>, which is a spicy fish soup; </a:t>
            </a:r>
            <a:r>
              <a:rPr lang="en-GB" dirty="0" err="1"/>
              <a:t>palacsinta</a:t>
            </a:r>
            <a:r>
              <a:rPr lang="en-GB" dirty="0"/>
              <a:t>, which is stuffed crepes.</a:t>
            </a:r>
            <a:br>
              <a:rPr lang="en-GB" dirty="0"/>
            </a:br>
            <a:r>
              <a:rPr lang="en-GB" dirty="0"/>
              <a:t/>
            </a:r>
            <a:br>
              <a:rPr lang="en-GB" dirty="0"/>
            </a:b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Famous people:</a:t>
            </a:r>
            <a:endParaRPr lang="en-GB" dirty="0"/>
          </a:p>
        </p:txBody>
      </p:sp>
      <p:sp>
        <p:nvSpPr>
          <p:cNvPr id="3" name="Content Placeholder 2"/>
          <p:cNvSpPr>
            <a:spLocks noGrp="1"/>
          </p:cNvSpPr>
          <p:nvPr>
            <p:ph idx="1"/>
          </p:nvPr>
        </p:nvSpPr>
        <p:spPr/>
        <p:txBody>
          <a:bodyPr>
            <a:normAutofit/>
          </a:bodyPr>
          <a:lstStyle/>
          <a:p>
            <a:pPr>
              <a:buNone/>
            </a:pPr>
            <a:r>
              <a:rPr lang="en-GB" b="1" dirty="0"/>
              <a:t/>
            </a:r>
            <a:br>
              <a:rPr lang="en-GB" b="1" dirty="0"/>
            </a:br>
            <a:r>
              <a:rPr lang="en-GB" dirty="0"/>
              <a:t> </a:t>
            </a:r>
            <a:r>
              <a:rPr lang="en-GB" b="1" dirty="0"/>
              <a:t/>
            </a:r>
            <a:br>
              <a:rPr lang="en-GB" b="1" dirty="0"/>
            </a:br>
            <a:r>
              <a:rPr lang="en-GB" dirty="0"/>
              <a:t>Albert </a:t>
            </a:r>
            <a:r>
              <a:rPr lang="en-GB" dirty="0" err="1"/>
              <a:t>Albert</a:t>
            </a:r>
            <a:r>
              <a:rPr lang="en-GB" dirty="0"/>
              <a:t> </a:t>
            </a:r>
            <a:r>
              <a:rPr lang="en-GB" dirty="0" err="1"/>
              <a:t>Szent-Györgyi</a:t>
            </a:r>
            <a:r>
              <a:rPr lang="en-GB" dirty="0"/>
              <a:t> – who discovered Vitamin C</a:t>
            </a:r>
            <a:r>
              <a:rPr lang="en-GB" dirty="0" smtClean="0"/>
              <a:t/>
            </a:r>
            <a:br>
              <a:rPr lang="en-GB" dirty="0" smtClean="0"/>
            </a:br>
            <a:r>
              <a:rPr lang="en-GB" dirty="0" err="1"/>
              <a:t>Imre</a:t>
            </a:r>
            <a:r>
              <a:rPr lang="en-GB" dirty="0"/>
              <a:t> </a:t>
            </a:r>
            <a:r>
              <a:rPr lang="en-GB" dirty="0" err="1"/>
              <a:t>Kertész</a:t>
            </a:r>
            <a:r>
              <a:rPr lang="en-GB" dirty="0"/>
              <a:t> – writer and Nobel </a:t>
            </a:r>
            <a:r>
              <a:rPr lang="en-GB" dirty="0" err="1"/>
              <a:t>Prizewinner</a:t>
            </a:r>
            <a:r>
              <a:rPr lang="en-GB" dirty="0" smtClean="0"/>
              <a:t/>
            </a:r>
            <a:br>
              <a:rPr lang="en-GB" dirty="0" smtClean="0"/>
            </a:br>
            <a:r>
              <a:rPr lang="en-GB" dirty="0" err="1"/>
              <a:t>István</a:t>
            </a:r>
            <a:r>
              <a:rPr lang="en-GB" dirty="0"/>
              <a:t> </a:t>
            </a:r>
            <a:r>
              <a:rPr lang="en-GB" dirty="0" err="1"/>
              <a:t>Szabó</a:t>
            </a:r>
            <a:r>
              <a:rPr lang="en-GB" dirty="0"/>
              <a:t> – Oscar-winning film director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a:t>
            </a:r>
            <a:endParaRPr lang="en-GB" dirty="0"/>
          </a:p>
        </p:txBody>
      </p:sp>
      <p:sp>
        <p:nvSpPr>
          <p:cNvPr id="3" name="Content Placeholder 2"/>
          <p:cNvSpPr>
            <a:spLocks noGrp="1"/>
          </p:cNvSpPr>
          <p:nvPr>
            <p:ph idx="1"/>
          </p:nvPr>
        </p:nvSpPr>
        <p:spPr/>
        <p:txBody>
          <a:bodyPr>
            <a:normAutofit lnSpcReduction="10000"/>
          </a:bodyPr>
          <a:lstStyle/>
          <a:p>
            <a:r>
              <a:rPr lang="en-GB" dirty="0"/>
              <a:t>Political system: Republic</a:t>
            </a:r>
          </a:p>
          <a:p>
            <a:r>
              <a:rPr lang="en-GB" dirty="0"/>
              <a:t>Capital city: Budapest</a:t>
            </a:r>
          </a:p>
          <a:p>
            <a:r>
              <a:rPr lang="en-GB" dirty="0"/>
              <a:t>Language: Hungarian</a:t>
            </a:r>
          </a:p>
          <a:p>
            <a:r>
              <a:rPr lang="en-GB" dirty="0"/>
              <a:t>National day: 20 August – Feast of St Stephen n(founder of the state)</a:t>
            </a:r>
          </a:p>
          <a:p>
            <a:r>
              <a:rPr lang="en-GB" dirty="0"/>
              <a:t>Total area: 93 000 km²</a:t>
            </a:r>
          </a:p>
          <a:p>
            <a:r>
              <a:rPr lang="en-GB" dirty="0"/>
              <a:t>Population: 10.1 million</a:t>
            </a:r>
          </a:p>
          <a:p>
            <a:r>
              <a:rPr lang="en-GB" dirty="0"/>
              <a:t>Currency: forint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say hello</a:t>
            </a:r>
            <a:endParaRPr lang="en-GB" dirty="0"/>
          </a:p>
        </p:txBody>
      </p:sp>
      <p:sp>
        <p:nvSpPr>
          <p:cNvPr id="3" name="Content Placeholder 2"/>
          <p:cNvSpPr>
            <a:spLocks noGrp="1"/>
          </p:cNvSpPr>
          <p:nvPr>
            <p:ph idx="1"/>
          </p:nvPr>
        </p:nvSpPr>
        <p:spPr/>
        <p:txBody>
          <a:bodyPr/>
          <a:lstStyle/>
          <a:p>
            <a:r>
              <a:rPr lang="en-GB" b="1" dirty="0"/>
              <a:t>How to say Hello:</a:t>
            </a:r>
            <a:br>
              <a:rPr lang="en-GB" b="1" dirty="0"/>
            </a:br>
            <a:r>
              <a:rPr lang="en-GB" dirty="0" err="1"/>
              <a:t>Szia</a:t>
            </a:r>
            <a:endParaRPr lang="en-GB" dirty="0"/>
          </a:p>
        </p:txBody>
      </p:sp>
      <p:pic>
        <p:nvPicPr>
          <p:cNvPr id="1026" name="Picture 2" descr="C:\Users\eng02892\AppData\Local\Microsoft\Windows\Temporary Internet Files\Content.IE5\WB388UFP\509f9-smiley-face-waving-and-saying-hello-bm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4065" y="3016250"/>
            <a:ext cx="2689585" cy="22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COSTUME</a:t>
            </a:r>
            <a:endParaRPr lang="en-GB" dirty="0"/>
          </a:p>
        </p:txBody>
      </p:sp>
      <p:sp>
        <p:nvSpPr>
          <p:cNvPr id="3" name="Content Placeholder 2"/>
          <p:cNvSpPr>
            <a:spLocks noGrp="1"/>
          </p:cNvSpPr>
          <p:nvPr>
            <p:ph idx="1"/>
          </p:nvPr>
        </p:nvSpPr>
        <p:spPr/>
        <p:txBody>
          <a:bodyPr>
            <a:normAutofit/>
          </a:bodyPr>
          <a:lstStyle/>
          <a:p>
            <a:r>
              <a:rPr lang="en-GB" dirty="0"/>
              <a:t>Richly embroidered aprons for the ladies and shirts for the gentlemen characterize these Hungarian folk costumes. The men wear pants tucked into their leather boots and hats, and the women wear different </a:t>
            </a:r>
            <a:r>
              <a:rPr lang="en-GB" dirty="0" err="1"/>
              <a:t>colored</a:t>
            </a:r>
            <a:r>
              <a:rPr lang="en-GB" dirty="0"/>
              <a:t> skirts and bright headdresses.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4425197"/>
            <a:ext cx="1798030" cy="211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380</Words>
  <Application>Microsoft Office PowerPoint</Application>
  <PresentationFormat>On-screen Show (4:3)</PresentationFormat>
  <Paragraphs>47</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COMENIUS 23-3-2014- 27-3-2014</vt:lpstr>
      <vt:lpstr>Miskolc</vt:lpstr>
      <vt:lpstr>HUNGARY</vt:lpstr>
      <vt:lpstr>HUNGARY</vt:lpstr>
      <vt:lpstr>Cuisine</vt:lpstr>
      <vt:lpstr>Famous people:</vt:lpstr>
      <vt:lpstr>FACTS</vt:lpstr>
      <vt:lpstr>How to say hello</vt:lpstr>
      <vt:lpstr>NATIONAL COSTUME</vt:lpstr>
      <vt:lpstr>FESTIVALS</vt:lpstr>
      <vt:lpstr>FESTIVALS</vt:lpstr>
      <vt:lpstr>The School</vt:lpstr>
      <vt:lpstr>Salon</vt:lpstr>
      <vt:lpstr>Children's work</vt:lpstr>
      <vt:lpstr>Making flowers</vt:lpstr>
      <vt:lpstr>Classrooms</vt:lpstr>
      <vt:lpstr>Hungarian Dance Show</vt:lpstr>
      <vt:lpstr>Lessons</vt:lpstr>
      <vt:lpstr>Lessons</vt:lpstr>
      <vt:lpstr>Lessons</vt:lpstr>
      <vt:lpstr>Places  Visited</vt:lpstr>
      <vt:lpstr>WORLDS BIGGEST BOOK</vt:lpstr>
      <vt:lpstr>Chariot riding</vt:lpstr>
      <vt:lpstr>Lillafured</vt:lpstr>
      <vt:lpstr>Our Flavors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COMENIUS</dc:title>
  <dc:creator>Victoria</dc:creator>
  <cp:lastModifiedBy>Susan Evans</cp:lastModifiedBy>
  <cp:revision>17</cp:revision>
  <dcterms:created xsi:type="dcterms:W3CDTF">2015-06-28T12:16:18Z</dcterms:created>
  <dcterms:modified xsi:type="dcterms:W3CDTF">2015-06-29T11:58:23Z</dcterms:modified>
</cp:coreProperties>
</file>